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91DAF-AA90-7040-BFD4-B1CFA4B59B6E}" type="datetimeFigureOut">
              <a:rPr lang="en-US" smtClean="0"/>
              <a:t>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B09B-34D9-FC40-BB58-878EBA10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7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Poll: Who uses disk defragmentation</a:t>
            </a:r>
            <a:r>
              <a:rPr lang="en-US" baseline="0" dirty="0" smtClean="0"/>
              <a:t> tools inside your VMs?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9BB60-6CA9-4DBC-9B97-6BFE2488EE44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2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C4DA5-8816-46BF-80D6-A76A485C897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80666-FB37-4B36-9149-507F3B0178E3}" type="datetimeFigureOut">
              <a:rPr lang="en-US" smtClean="0"/>
              <a:pPr/>
              <a:t>1/20/13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VMware HA</a:t>
            </a:r>
            <a:br>
              <a:rPr lang="en-US" dirty="0" smtClean="0"/>
            </a:br>
            <a:r>
              <a:rPr lang="en-US" dirty="0" smtClean="0"/>
              <a:t>Deep Dive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Eric Sloof – NTPRO.NL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VMs requiring multiple slots</a:t>
            </a:r>
            <a:endParaRPr lang="en-GB" dirty="0"/>
          </a:p>
        </p:txBody>
      </p:sp>
      <p:pic>
        <p:nvPicPr>
          <p:cNvPr id="5" name="Picture 10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082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207" y="188082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995" y="188082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37" y="188082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975" y="1880828"/>
            <a:ext cx="40821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echte verbindingslijn met pijl 9"/>
          <p:cNvCxnSpPr/>
          <p:nvPr/>
        </p:nvCxnSpPr>
        <p:spPr>
          <a:xfrm>
            <a:off x="2483768" y="1880828"/>
            <a:ext cx="0" cy="4716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403648" y="1810561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512 MHz</a:t>
            </a:r>
          </a:p>
          <a:p>
            <a:r>
              <a:rPr lang="en-GB" dirty="0" smtClean="0"/>
              <a:t>512 MB</a:t>
            </a:r>
            <a:endParaRPr lang="en-GB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3275856" y="1880828"/>
            <a:ext cx="0" cy="4716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4067944" y="1880828"/>
            <a:ext cx="0" cy="4716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4932040" y="1880828"/>
            <a:ext cx="0" cy="4985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5724128" y="1880828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Afgeronde rechthoek 15"/>
          <p:cNvSpPr/>
          <p:nvPr/>
        </p:nvSpPr>
        <p:spPr>
          <a:xfrm>
            <a:off x="3405207" y="1880828"/>
            <a:ext cx="408217" cy="4716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fgeronde rechthoek 16"/>
          <p:cNvSpPr/>
          <p:nvPr/>
        </p:nvSpPr>
        <p:spPr>
          <a:xfrm>
            <a:off x="4232995" y="1869790"/>
            <a:ext cx="408217" cy="4826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fgeronde rechthoek 17"/>
          <p:cNvSpPr/>
          <p:nvPr/>
        </p:nvSpPr>
        <p:spPr>
          <a:xfrm>
            <a:off x="5065037" y="1869789"/>
            <a:ext cx="408217" cy="48264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fgeronde rechthoek 18"/>
          <p:cNvSpPr/>
          <p:nvPr/>
        </p:nvSpPr>
        <p:spPr>
          <a:xfrm>
            <a:off x="5891975" y="1869790"/>
            <a:ext cx="408217" cy="10191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kstvak 19"/>
          <p:cNvSpPr txBox="1"/>
          <p:nvPr/>
        </p:nvSpPr>
        <p:spPr>
          <a:xfrm>
            <a:off x="2555776" y="151149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VM1</a:t>
            </a:r>
            <a:endParaRPr lang="en-GB" dirty="0"/>
          </a:p>
        </p:txBody>
      </p:sp>
      <p:sp>
        <p:nvSpPr>
          <p:cNvPr id="21" name="Tekstvak 20"/>
          <p:cNvSpPr txBox="1"/>
          <p:nvPr/>
        </p:nvSpPr>
        <p:spPr>
          <a:xfrm>
            <a:off x="3293627" y="15207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VM2</a:t>
            </a:r>
            <a:endParaRPr lang="en-GB" dirty="0"/>
          </a:p>
        </p:txBody>
      </p:sp>
      <p:sp>
        <p:nvSpPr>
          <p:cNvPr id="22" name="Tekstvak 21"/>
          <p:cNvSpPr txBox="1"/>
          <p:nvPr/>
        </p:nvSpPr>
        <p:spPr>
          <a:xfrm>
            <a:off x="4121952" y="151149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VM3</a:t>
            </a:r>
            <a:endParaRPr lang="en-GB" dirty="0"/>
          </a:p>
        </p:txBody>
      </p:sp>
      <p:sp>
        <p:nvSpPr>
          <p:cNvPr id="23" name="Tekstvak 22"/>
          <p:cNvSpPr txBox="1"/>
          <p:nvPr/>
        </p:nvSpPr>
        <p:spPr>
          <a:xfrm>
            <a:off x="4969733" y="15207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VM4</a:t>
            </a:r>
            <a:endParaRPr lang="en-GB" dirty="0"/>
          </a:p>
        </p:txBody>
      </p:sp>
      <p:sp>
        <p:nvSpPr>
          <p:cNvPr id="24" name="Tekstvak 23"/>
          <p:cNvSpPr txBox="1"/>
          <p:nvPr/>
        </p:nvSpPr>
        <p:spPr>
          <a:xfrm>
            <a:off x="5780932" y="15207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VM5</a:t>
            </a:r>
            <a:endParaRPr lang="en-GB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5724128" y="2384884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5" name="Picture 15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4063" y="1880828"/>
            <a:ext cx="408217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Rechte verbindingslijn met pijl 35"/>
          <p:cNvCxnSpPr/>
          <p:nvPr/>
        </p:nvCxnSpPr>
        <p:spPr>
          <a:xfrm>
            <a:off x="6516216" y="1880828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Afgeronde rechthoek 36"/>
          <p:cNvSpPr/>
          <p:nvPr/>
        </p:nvSpPr>
        <p:spPr>
          <a:xfrm>
            <a:off x="6684063" y="1869790"/>
            <a:ext cx="408217" cy="148720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kstvak 37"/>
          <p:cNvSpPr txBox="1"/>
          <p:nvPr/>
        </p:nvSpPr>
        <p:spPr>
          <a:xfrm>
            <a:off x="6573020" y="15207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VM6</a:t>
            </a:r>
            <a:endParaRPr lang="en-GB" dirty="0"/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6516216" y="2384884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6527998" y="2852936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>
            <a:off x="7308304" y="1905151"/>
            <a:ext cx="0" cy="14518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7308304" y="242872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Reservation</a:t>
            </a:r>
            <a:endParaRPr lang="en-GB" dirty="0"/>
          </a:p>
        </p:txBody>
      </p:sp>
      <p:sp>
        <p:nvSpPr>
          <p:cNvPr id="45" name="Tekstvak 44"/>
          <p:cNvSpPr txBox="1"/>
          <p:nvPr/>
        </p:nvSpPr>
        <p:spPr>
          <a:xfrm>
            <a:off x="467544" y="1931964"/>
            <a:ext cx="105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Slot size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59" y="4005064"/>
            <a:ext cx="4045924" cy="222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467544" y="3401651"/>
            <a:ext cx="42434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You can also determine the risk of resource fragmentation in your cluster by viewing the number of </a:t>
            </a:r>
            <a:r>
              <a:rPr lang="en-GB" sz="2000" dirty="0" smtClean="0"/>
              <a:t>virtual machines </a:t>
            </a:r>
            <a:r>
              <a:rPr lang="en-GB" sz="2000" dirty="0"/>
              <a:t>that require multiple slots.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VMs might </a:t>
            </a:r>
            <a:r>
              <a:rPr lang="en-GB" sz="2000" dirty="0"/>
              <a:t>require multiple slots if </a:t>
            </a:r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you have specified a </a:t>
            </a:r>
            <a:r>
              <a:rPr lang="en-GB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fixed slot </a:t>
            </a:r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size or a maximum slot size using advanced </a:t>
            </a:r>
            <a:r>
              <a:rPr lang="en-GB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options.</a:t>
            </a:r>
            <a:endParaRPr lang="en-GB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Fragmented failover capacity</a:t>
            </a:r>
            <a:endParaRPr lang="en-GB" dirty="0"/>
          </a:p>
        </p:txBody>
      </p:sp>
      <p:sp>
        <p:nvSpPr>
          <p:cNvPr id="4" name="Rechthoek 3"/>
          <p:cNvSpPr/>
          <p:nvPr/>
        </p:nvSpPr>
        <p:spPr>
          <a:xfrm>
            <a:off x="680080" y="175210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ICON_VirtTriangle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046" y="424185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CON_Server_flat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273" y="488146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51518" y="3626799"/>
            <a:ext cx="2286016" cy="495185"/>
            <a:chOff x="7086600" y="685800"/>
            <a:chExt cx="1600200" cy="800100"/>
          </a:xfrm>
        </p:grpSpPr>
        <p:sp>
          <p:nvSpPr>
            <p:cNvPr id="8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ESX1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9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0" name="Rechthoek 9"/>
          <p:cNvSpPr/>
          <p:nvPr/>
        </p:nvSpPr>
        <p:spPr>
          <a:xfrm>
            <a:off x="680080" y="175210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394724" y="175210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ICON_VirtTriangle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690" y="424185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ICON_Server_flat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2917" y="488146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3466162" y="3626799"/>
            <a:ext cx="2286016" cy="495185"/>
            <a:chOff x="7086600" y="685800"/>
            <a:chExt cx="1600200" cy="800100"/>
          </a:xfrm>
        </p:grpSpPr>
        <p:sp>
          <p:nvSpPr>
            <p:cNvPr id="15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ESX2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7" name="Rechthoek 16"/>
          <p:cNvSpPr/>
          <p:nvPr/>
        </p:nvSpPr>
        <p:spPr>
          <a:xfrm>
            <a:off x="3394724" y="175210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109368" y="175210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ICON_VirtTriangle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2334" y="424185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ICON_Server_flat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7561" y="488146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6180806" y="3626799"/>
            <a:ext cx="2286016" cy="495185"/>
            <a:chOff x="7086600" y="685800"/>
            <a:chExt cx="1600200" cy="800100"/>
          </a:xfrm>
        </p:grpSpPr>
        <p:sp>
          <p:nvSpPr>
            <p:cNvPr id="22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ESX3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24" name="Rechthoek 23"/>
          <p:cNvSpPr/>
          <p:nvPr/>
        </p:nvSpPr>
        <p:spPr>
          <a:xfrm>
            <a:off x="6109368" y="175210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Picture 10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18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ep 25"/>
          <p:cNvGrpSpPr/>
          <p:nvPr/>
        </p:nvGrpSpPr>
        <p:grpSpPr>
          <a:xfrm>
            <a:off x="1222669" y="2966552"/>
            <a:ext cx="875965" cy="471605"/>
            <a:chOff x="1114061" y="3286124"/>
            <a:chExt cx="875965" cy="471605"/>
          </a:xfrm>
        </p:grpSpPr>
        <p:pic>
          <p:nvPicPr>
            <p:cNvPr id="27" name="Picture 12" descr="ICON_VM_basic_flat_R2_Q40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4061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ICON_VM_basic_flat_R2_Q40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1809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14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2419" y="2966552"/>
            <a:ext cx="875115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ep 29"/>
          <p:cNvGrpSpPr/>
          <p:nvPr/>
        </p:nvGrpSpPr>
        <p:grpSpPr>
          <a:xfrm>
            <a:off x="751518" y="2395048"/>
            <a:ext cx="1347116" cy="471605"/>
            <a:chOff x="642910" y="2714620"/>
            <a:chExt cx="1347116" cy="471605"/>
          </a:xfrm>
        </p:grpSpPr>
        <p:pic>
          <p:nvPicPr>
            <p:cNvPr id="31" name="Picture 10" descr="ICON_VM_basic_flat_R2_Q40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10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ICON_VM_basic_flat_R2_Q40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4061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3" descr="ICON_VM_basic_flat_R2_Q40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1809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14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2419" y="2395048"/>
            <a:ext cx="875115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6162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2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7313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5061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4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063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5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3961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6162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2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7313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3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5061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063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5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3961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0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0806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2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957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3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9705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4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707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5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605" y="296655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0806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2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957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3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9705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707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605" y="239504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46"/>
          <p:cNvGrpSpPr>
            <a:grpSpLocks/>
          </p:cNvGrpSpPr>
          <p:nvPr/>
        </p:nvGrpSpPr>
        <p:grpSpPr bwMode="auto">
          <a:xfrm>
            <a:off x="680080" y="5395444"/>
            <a:ext cx="7858180" cy="800100"/>
            <a:chOff x="7086600" y="2438400"/>
            <a:chExt cx="1600200" cy="800100"/>
          </a:xfrm>
        </p:grpSpPr>
        <p:sp>
          <p:nvSpPr>
            <p:cNvPr id="56" name="Rounded Rectangle 16"/>
            <p:cNvSpPr/>
            <p:nvPr/>
          </p:nvSpPr>
          <p:spPr bwMode="auto">
            <a:xfrm>
              <a:off x="7086600" y="24384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FF6600"/>
                </a:gs>
                <a:gs pos="100000">
                  <a:srgbClr val="FFAC4D"/>
                </a:gs>
              </a:gsLst>
            </a:gradFill>
            <a:ln w="12700">
              <a:solidFill>
                <a:srgbClr val="F97E1D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Arial Rounded MT Bold" pitchFamily="34" charset="0"/>
                </a:rPr>
                <a:t>Shared storage – </a:t>
              </a:r>
              <a:r>
                <a:rPr lang="en-GB" dirty="0" err="1" smtClean="0">
                  <a:solidFill>
                    <a:schemeClr val="tx1"/>
                  </a:solidFill>
                  <a:latin typeface="Arial Rounded MT Bold" pitchFamily="34" charset="0"/>
                </a:rPr>
                <a:t>vm.vmdk</a:t>
              </a:r>
              <a:endParaRPr lang="nl-NL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57" name="Freeform 39"/>
            <p:cNvSpPr>
              <a:spLocks noChangeArrowheads="1"/>
            </p:cNvSpPr>
            <p:nvPr/>
          </p:nvSpPr>
          <p:spPr bwMode="auto">
            <a:xfrm>
              <a:off x="7086600" y="2446647"/>
              <a:ext cx="1583448" cy="387586"/>
            </a:xfrm>
            <a:custGeom>
              <a:avLst/>
              <a:gdLst>
                <a:gd name="T0" fmla="*/ 1583448 w 1583448"/>
                <a:gd name="T1" fmla="*/ 387586 h 387586"/>
                <a:gd name="T2" fmla="*/ 1583448 w 1583448"/>
                <a:gd name="T3" fmla="*/ 140191 h 387586"/>
                <a:gd name="T4" fmla="*/ 1575200 w 1583448"/>
                <a:gd name="T5" fmla="*/ 82465 h 387586"/>
                <a:gd name="T6" fmla="*/ 1575200 w 1583448"/>
                <a:gd name="T7" fmla="*/ 82465 h 387586"/>
                <a:gd name="T8" fmla="*/ 1525718 w 1583448"/>
                <a:gd name="T9" fmla="*/ 8246 h 387586"/>
                <a:gd name="T10" fmla="*/ 1467988 w 1583448"/>
                <a:gd name="T11" fmla="*/ 0 h 387586"/>
                <a:gd name="T12" fmla="*/ 115459 w 1583448"/>
                <a:gd name="T13" fmla="*/ 0 h 387586"/>
                <a:gd name="T14" fmla="*/ 57729 w 1583448"/>
                <a:gd name="T15" fmla="*/ 16493 h 387586"/>
                <a:gd name="T16" fmla="*/ 57729 w 1583448"/>
                <a:gd name="T17" fmla="*/ 16493 h 387586"/>
                <a:gd name="T18" fmla="*/ 8247 w 1583448"/>
                <a:gd name="T19" fmla="*/ 74218 h 387586"/>
                <a:gd name="T20" fmla="*/ 8247 w 1583448"/>
                <a:gd name="T21" fmla="*/ 74218 h 387586"/>
                <a:gd name="T22" fmla="*/ 0 w 1583448"/>
                <a:gd name="T23" fmla="*/ 156684 h 387586"/>
                <a:gd name="T24" fmla="*/ 0 w 1583448"/>
                <a:gd name="T25" fmla="*/ 156684 h 3875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3448"/>
                <a:gd name="T40" fmla="*/ 0 h 387586"/>
                <a:gd name="T41" fmla="*/ 1583448 w 1583448"/>
                <a:gd name="T42" fmla="*/ 387586 h 3875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0" y="156684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</p:grpSp>
      <p:cxnSp>
        <p:nvCxnSpPr>
          <p:cNvPr id="58" name="Rechte verbindingslijn 57"/>
          <p:cNvCxnSpPr/>
          <p:nvPr/>
        </p:nvCxnSpPr>
        <p:spPr>
          <a:xfrm>
            <a:off x="3108972" y="4895378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>
            <a:off x="5823616" y="4895378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 rot="5400000">
            <a:off x="1823088" y="532400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 rot="5400000">
            <a:off x="4537732" y="532400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 rot="5400000">
            <a:off x="7252376" y="532400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29306 -0.0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4.72222E-6 -0.08565 C -4.72222E-6 -0.12408 0.12292 -0.17084 0.22344 -0.17084 L 0.44688 -0.17084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1.66667E-6 -0.08565 C -1.66667E-6 -0.12385 0.16441 -0.17084 0.29861 -0.17084 L 0.59792 -0.17084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-0.08565 C 4.16667E-6 -0.12385 0.16441 -0.17084 0.29878 -0.17084 L 0.59774 -0.17084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7615 C -0.00434 -0.13541 -0.00834 -0.19467 -0.00018 -0.2169 C 0.00798 -0.23865 0.0342 -0.2081 0.04895 -0.20856 C 0.06388 -0.20903 0.07482 -0.2206 0.08906 -0.22037 C 0.10312 -0.2199 0.12152 -0.20578 0.1342 -0.20625 C 0.14687 -0.20648 0.15347 -0.22268 0.16493 -0.22268 C 0.17638 -0.22268 0.19132 -0.20578 0.20295 -0.20625 C 0.21458 -0.20648 0.22413 -0.22384 0.23472 -0.225 C 0.24531 -0.22615 0.25607 -0.21296 0.26649 -0.21319 C 0.27691 -0.21365 0.28715 -0.22708 0.29722 -0.22731 C 0.30729 -0.22754 0.31406 -0.21759 0.32691 -0.21458 C 0.33993 -0.21134 0.36805 -0.21412 0.37517 -0.20856 C 0.38229 -0.20324 0.36788 -0.18796 0.37013 -0.18171 C 0.37222 -0.17523 0.39114 -0.17615 0.38854 -0.1699 C 0.38593 -0.16365 0.35468 -0.15069 0.35468 -0.14421 C 0.35468 -0.1375 0.38784 -0.13773 0.38854 -0.12986 C 0.38923 -0.12222 0.35833 -0.10602 0.35885 -0.09722 C 0.35937 -0.08842 0.39218 -0.0831 0.39166 -0.07731 C 0.39114 -0.07153 0.3559 -0.05903 0.35573 -0.06203 C 0.35555 -0.06504 0.39236 -0.08819 0.39062 -0.09606 C 0.38888 -0.1037 0.34566 -0.1169 0.34548 -0.10903 C 0.34531 -0.10092 0.38611 -0.05023 0.38958 -0.04791 C 0.39305 -0.0456 0.3776 -0.07384 0.36597 -0.09606 " pathEditMode="relative" rAng="0" ptsTypes="aaaaaaaaaaaaaaaaaaaaa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Worst case scenario </a:t>
            </a:r>
            <a:endParaRPr lang="en-GB" dirty="0"/>
          </a:p>
        </p:txBody>
      </p:sp>
      <p:sp>
        <p:nvSpPr>
          <p:cNvPr id="4" name="Rechthoek 3"/>
          <p:cNvSpPr/>
          <p:nvPr/>
        </p:nvSpPr>
        <p:spPr>
          <a:xfrm>
            <a:off x="683568" y="175265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534" y="424240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761" y="488201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55006" y="3627349"/>
            <a:ext cx="2286016" cy="495185"/>
            <a:chOff x="7086600" y="685800"/>
            <a:chExt cx="1600200" cy="800100"/>
          </a:xfrm>
        </p:grpSpPr>
        <p:sp>
          <p:nvSpPr>
            <p:cNvPr id="8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ESX01 3.6 GHz </a:t>
              </a:r>
              <a:b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16 GB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9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0" name="Rechthoek 9"/>
          <p:cNvSpPr/>
          <p:nvPr/>
        </p:nvSpPr>
        <p:spPr>
          <a:xfrm>
            <a:off x="683568" y="175265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398212" y="175265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178" y="424240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405" y="488201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3469650" y="3627349"/>
            <a:ext cx="2286016" cy="495185"/>
            <a:chOff x="7086600" y="685800"/>
            <a:chExt cx="1600200" cy="800100"/>
          </a:xfrm>
        </p:grpSpPr>
        <p:sp>
          <p:nvSpPr>
            <p:cNvPr id="15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ESX02 3.6 GHz</a:t>
              </a:r>
              <a:b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16 GB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7" name="Rechthoek 16"/>
          <p:cNvSpPr/>
          <p:nvPr/>
        </p:nvSpPr>
        <p:spPr>
          <a:xfrm>
            <a:off x="3398212" y="175265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112856" y="384504"/>
            <a:ext cx="2428892" cy="486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822" y="424240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049" y="488201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6184294" y="3627349"/>
            <a:ext cx="2286016" cy="495185"/>
            <a:chOff x="7086600" y="685800"/>
            <a:chExt cx="1600200" cy="800100"/>
          </a:xfrm>
        </p:grpSpPr>
        <p:sp>
          <p:nvSpPr>
            <p:cNvPr id="22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ESX03 3.6 GHz</a:t>
              </a:r>
              <a:b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32 GB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24" name="Rechthoek 23"/>
          <p:cNvSpPr/>
          <p:nvPr/>
        </p:nvSpPr>
        <p:spPr>
          <a:xfrm>
            <a:off x="6112856" y="384504"/>
            <a:ext cx="2428892" cy="1939656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/>
          <p:cNvGrpSpPr/>
          <p:nvPr/>
        </p:nvGrpSpPr>
        <p:grpSpPr>
          <a:xfrm>
            <a:off x="755006" y="2967102"/>
            <a:ext cx="2286016" cy="471605"/>
            <a:chOff x="642910" y="3286124"/>
            <a:chExt cx="2286016" cy="471605"/>
          </a:xfrm>
        </p:grpSpPr>
        <p:pic>
          <p:nvPicPr>
            <p:cNvPr id="26" name="Picture 10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2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4061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1809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3811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5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0709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ep 30"/>
          <p:cNvGrpSpPr/>
          <p:nvPr/>
        </p:nvGrpSpPr>
        <p:grpSpPr>
          <a:xfrm>
            <a:off x="755006" y="2395598"/>
            <a:ext cx="2286016" cy="471605"/>
            <a:chOff x="642910" y="2714620"/>
            <a:chExt cx="2286016" cy="471605"/>
          </a:xfrm>
        </p:grpSpPr>
        <p:pic>
          <p:nvPicPr>
            <p:cNvPr id="32" name="Picture 10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4061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1809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4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3811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5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0709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650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801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549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551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449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650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801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549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551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449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294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445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93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195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093" y="296710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294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445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93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195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093" y="239559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46"/>
          <p:cNvGrpSpPr>
            <a:grpSpLocks/>
          </p:cNvGrpSpPr>
          <p:nvPr/>
        </p:nvGrpSpPr>
        <p:grpSpPr bwMode="auto">
          <a:xfrm>
            <a:off x="683568" y="5395994"/>
            <a:ext cx="7858180" cy="800100"/>
            <a:chOff x="7086600" y="2438400"/>
            <a:chExt cx="1600200" cy="800100"/>
          </a:xfrm>
        </p:grpSpPr>
        <p:sp>
          <p:nvSpPr>
            <p:cNvPr id="58" name="Rounded Rectangle 16"/>
            <p:cNvSpPr/>
            <p:nvPr/>
          </p:nvSpPr>
          <p:spPr bwMode="auto">
            <a:xfrm>
              <a:off x="7086600" y="24384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FF6600"/>
                </a:gs>
                <a:gs pos="100000">
                  <a:srgbClr val="FFAC4D"/>
                </a:gs>
              </a:gsLst>
            </a:gradFill>
            <a:ln w="12700">
              <a:solidFill>
                <a:srgbClr val="F97E1D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Arial Rounded MT Bold" pitchFamily="34" charset="0"/>
                </a:rPr>
                <a:t>Shared storage – </a:t>
              </a:r>
              <a:r>
                <a:rPr lang="en-GB" dirty="0" err="1" smtClean="0">
                  <a:solidFill>
                    <a:schemeClr val="tx1"/>
                  </a:solidFill>
                  <a:latin typeface="Arial Rounded MT Bold" pitchFamily="34" charset="0"/>
                </a:rPr>
                <a:t>vm.vmdk</a:t>
              </a:r>
              <a:endParaRPr lang="nl-NL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59" name="Freeform 39"/>
            <p:cNvSpPr>
              <a:spLocks noChangeArrowheads="1"/>
            </p:cNvSpPr>
            <p:nvPr/>
          </p:nvSpPr>
          <p:spPr bwMode="auto">
            <a:xfrm>
              <a:off x="7086600" y="2446647"/>
              <a:ext cx="1583448" cy="387586"/>
            </a:xfrm>
            <a:custGeom>
              <a:avLst/>
              <a:gdLst>
                <a:gd name="T0" fmla="*/ 1583448 w 1583448"/>
                <a:gd name="T1" fmla="*/ 387586 h 387586"/>
                <a:gd name="T2" fmla="*/ 1583448 w 1583448"/>
                <a:gd name="T3" fmla="*/ 140191 h 387586"/>
                <a:gd name="T4" fmla="*/ 1575200 w 1583448"/>
                <a:gd name="T5" fmla="*/ 82465 h 387586"/>
                <a:gd name="T6" fmla="*/ 1575200 w 1583448"/>
                <a:gd name="T7" fmla="*/ 82465 h 387586"/>
                <a:gd name="T8" fmla="*/ 1525718 w 1583448"/>
                <a:gd name="T9" fmla="*/ 8246 h 387586"/>
                <a:gd name="T10" fmla="*/ 1467988 w 1583448"/>
                <a:gd name="T11" fmla="*/ 0 h 387586"/>
                <a:gd name="T12" fmla="*/ 115459 w 1583448"/>
                <a:gd name="T13" fmla="*/ 0 h 387586"/>
                <a:gd name="T14" fmla="*/ 57729 w 1583448"/>
                <a:gd name="T15" fmla="*/ 16493 h 387586"/>
                <a:gd name="T16" fmla="*/ 57729 w 1583448"/>
                <a:gd name="T17" fmla="*/ 16493 h 387586"/>
                <a:gd name="T18" fmla="*/ 8247 w 1583448"/>
                <a:gd name="T19" fmla="*/ 74218 h 387586"/>
                <a:gd name="T20" fmla="*/ 8247 w 1583448"/>
                <a:gd name="T21" fmla="*/ 74218 h 387586"/>
                <a:gd name="T22" fmla="*/ 0 w 1583448"/>
                <a:gd name="T23" fmla="*/ 156684 h 387586"/>
                <a:gd name="T24" fmla="*/ 0 w 1583448"/>
                <a:gd name="T25" fmla="*/ 156684 h 3875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3448"/>
                <a:gd name="T40" fmla="*/ 0 h 387586"/>
                <a:gd name="T41" fmla="*/ 1583448 w 1583448"/>
                <a:gd name="T42" fmla="*/ 387586 h 3875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0" y="156684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</p:grpSp>
      <p:cxnSp>
        <p:nvCxnSpPr>
          <p:cNvPr id="60" name="Rechte verbindingslijn 59"/>
          <p:cNvCxnSpPr/>
          <p:nvPr/>
        </p:nvCxnSpPr>
        <p:spPr>
          <a:xfrm>
            <a:off x="3112460" y="4895928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5827104" y="4895928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 rot="5400000">
            <a:off x="1826576" y="532455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 rot="5400000">
            <a:off x="4541220" y="532455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 rot="5400000">
            <a:off x="7255864" y="532455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7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9688 -0.0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59601 -0.17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hosts the same size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2943225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943225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436997" y="1661285"/>
            <a:ext cx="302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Host memory: 	3 * 16 GB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073401" y="1628800"/>
            <a:ext cx="309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Host memory: 	2 * 16 GB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smtClean="0"/>
              <a:t>1 </a:t>
            </a:r>
            <a:r>
              <a:rPr lang="en-GB" dirty="0" smtClean="0"/>
              <a:t>* 32 GB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1619672" y="4365104"/>
            <a:ext cx="2160240" cy="21602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fgeronde rechthoek 10"/>
          <p:cNvSpPr/>
          <p:nvPr/>
        </p:nvSpPr>
        <p:spPr>
          <a:xfrm>
            <a:off x="5292080" y="4389504"/>
            <a:ext cx="2160240" cy="21602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Percentage of Cluster Resources </a:t>
            </a:r>
            <a:r>
              <a:rPr lang="en-GB" dirty="0" smtClean="0"/>
              <a:t>Reserved</a:t>
            </a:r>
            <a:endParaRPr lang="en-GB" dirty="0"/>
          </a:p>
        </p:txBody>
      </p:sp>
      <p:sp>
        <p:nvSpPr>
          <p:cNvPr id="4" name="Rechthoek 3"/>
          <p:cNvSpPr/>
          <p:nvPr/>
        </p:nvSpPr>
        <p:spPr>
          <a:xfrm>
            <a:off x="683568" y="177281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534" y="426256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761" y="490217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55006" y="3647509"/>
            <a:ext cx="2286016" cy="495185"/>
            <a:chOff x="7086600" y="685800"/>
            <a:chExt cx="1600200" cy="800100"/>
          </a:xfrm>
        </p:grpSpPr>
        <p:sp>
          <p:nvSpPr>
            <p:cNvPr id="8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ESX01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9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0" name="Rechthoek 9"/>
          <p:cNvSpPr/>
          <p:nvPr/>
        </p:nvSpPr>
        <p:spPr>
          <a:xfrm>
            <a:off x="683568" y="177281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398212" y="177281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178" y="426256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405" y="490217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3469650" y="3647509"/>
            <a:ext cx="2286016" cy="495185"/>
            <a:chOff x="7086600" y="685800"/>
            <a:chExt cx="1600200" cy="800100"/>
          </a:xfrm>
        </p:grpSpPr>
        <p:sp>
          <p:nvSpPr>
            <p:cNvPr id="15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ESX02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7" name="Rechthoek 16"/>
          <p:cNvSpPr/>
          <p:nvPr/>
        </p:nvSpPr>
        <p:spPr>
          <a:xfrm>
            <a:off x="3398212" y="177281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112856" y="177281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822" y="426256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049" y="490217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6184294" y="3647509"/>
            <a:ext cx="2286016" cy="495185"/>
            <a:chOff x="7086600" y="685800"/>
            <a:chExt cx="1600200" cy="800100"/>
          </a:xfrm>
        </p:grpSpPr>
        <p:sp>
          <p:nvSpPr>
            <p:cNvPr id="22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ESX03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24" name="Rechthoek 23"/>
          <p:cNvSpPr/>
          <p:nvPr/>
        </p:nvSpPr>
        <p:spPr>
          <a:xfrm>
            <a:off x="6112856" y="177281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/>
          <p:cNvGrpSpPr/>
          <p:nvPr/>
        </p:nvGrpSpPr>
        <p:grpSpPr>
          <a:xfrm>
            <a:off x="755006" y="2987262"/>
            <a:ext cx="2286016" cy="471605"/>
            <a:chOff x="642910" y="3286124"/>
            <a:chExt cx="2286016" cy="471605"/>
          </a:xfrm>
        </p:grpSpPr>
        <p:pic>
          <p:nvPicPr>
            <p:cNvPr id="26" name="Picture 10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2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4061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1809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3811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5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0709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ep 30"/>
          <p:cNvGrpSpPr/>
          <p:nvPr/>
        </p:nvGrpSpPr>
        <p:grpSpPr>
          <a:xfrm>
            <a:off x="755006" y="2415758"/>
            <a:ext cx="2286016" cy="471605"/>
            <a:chOff x="642910" y="2714620"/>
            <a:chExt cx="2286016" cy="471605"/>
          </a:xfrm>
        </p:grpSpPr>
        <p:pic>
          <p:nvPicPr>
            <p:cNvPr id="32" name="Picture 10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4061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1809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4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3811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5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0709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650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801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549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551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449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650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801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549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551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449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294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445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93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195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093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294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445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93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195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093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46"/>
          <p:cNvGrpSpPr>
            <a:grpSpLocks/>
          </p:cNvGrpSpPr>
          <p:nvPr/>
        </p:nvGrpSpPr>
        <p:grpSpPr bwMode="auto">
          <a:xfrm>
            <a:off x="683568" y="5416154"/>
            <a:ext cx="7858180" cy="800100"/>
            <a:chOff x="7086600" y="2438400"/>
            <a:chExt cx="1600200" cy="800100"/>
          </a:xfrm>
        </p:grpSpPr>
        <p:sp>
          <p:nvSpPr>
            <p:cNvPr id="58" name="Rounded Rectangle 16"/>
            <p:cNvSpPr/>
            <p:nvPr/>
          </p:nvSpPr>
          <p:spPr bwMode="auto">
            <a:xfrm>
              <a:off x="7086600" y="24384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FF6600"/>
                </a:gs>
                <a:gs pos="100000">
                  <a:srgbClr val="FFAC4D"/>
                </a:gs>
              </a:gsLst>
            </a:gradFill>
            <a:ln w="12700">
              <a:solidFill>
                <a:srgbClr val="F97E1D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Arial Rounded MT Bold" pitchFamily="34" charset="0"/>
                </a:rPr>
                <a:t>Shared storage – </a:t>
              </a:r>
              <a:r>
                <a:rPr lang="en-GB" dirty="0" err="1" smtClean="0">
                  <a:solidFill>
                    <a:schemeClr val="tx1"/>
                  </a:solidFill>
                  <a:latin typeface="Arial Rounded MT Bold" pitchFamily="34" charset="0"/>
                </a:rPr>
                <a:t>vm.vmdk</a:t>
              </a:r>
              <a:endParaRPr lang="nl-NL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59" name="Freeform 39"/>
            <p:cNvSpPr>
              <a:spLocks noChangeArrowheads="1"/>
            </p:cNvSpPr>
            <p:nvPr/>
          </p:nvSpPr>
          <p:spPr bwMode="auto">
            <a:xfrm>
              <a:off x="7086600" y="2446647"/>
              <a:ext cx="1583448" cy="387586"/>
            </a:xfrm>
            <a:custGeom>
              <a:avLst/>
              <a:gdLst>
                <a:gd name="T0" fmla="*/ 1583448 w 1583448"/>
                <a:gd name="T1" fmla="*/ 387586 h 387586"/>
                <a:gd name="T2" fmla="*/ 1583448 w 1583448"/>
                <a:gd name="T3" fmla="*/ 140191 h 387586"/>
                <a:gd name="T4" fmla="*/ 1575200 w 1583448"/>
                <a:gd name="T5" fmla="*/ 82465 h 387586"/>
                <a:gd name="T6" fmla="*/ 1575200 w 1583448"/>
                <a:gd name="T7" fmla="*/ 82465 h 387586"/>
                <a:gd name="T8" fmla="*/ 1525718 w 1583448"/>
                <a:gd name="T9" fmla="*/ 8246 h 387586"/>
                <a:gd name="T10" fmla="*/ 1467988 w 1583448"/>
                <a:gd name="T11" fmla="*/ 0 h 387586"/>
                <a:gd name="T12" fmla="*/ 115459 w 1583448"/>
                <a:gd name="T13" fmla="*/ 0 h 387586"/>
                <a:gd name="T14" fmla="*/ 57729 w 1583448"/>
                <a:gd name="T15" fmla="*/ 16493 h 387586"/>
                <a:gd name="T16" fmla="*/ 57729 w 1583448"/>
                <a:gd name="T17" fmla="*/ 16493 h 387586"/>
                <a:gd name="T18" fmla="*/ 8247 w 1583448"/>
                <a:gd name="T19" fmla="*/ 74218 h 387586"/>
                <a:gd name="T20" fmla="*/ 8247 w 1583448"/>
                <a:gd name="T21" fmla="*/ 74218 h 387586"/>
                <a:gd name="T22" fmla="*/ 0 w 1583448"/>
                <a:gd name="T23" fmla="*/ 156684 h 387586"/>
                <a:gd name="T24" fmla="*/ 0 w 1583448"/>
                <a:gd name="T25" fmla="*/ 156684 h 3875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3448"/>
                <a:gd name="T40" fmla="*/ 0 h 387586"/>
                <a:gd name="T41" fmla="*/ 1583448 w 1583448"/>
                <a:gd name="T42" fmla="*/ 387586 h 3875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0" y="156684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</p:grpSp>
      <p:cxnSp>
        <p:nvCxnSpPr>
          <p:cNvPr id="60" name="Rechte verbindingslijn 59"/>
          <p:cNvCxnSpPr/>
          <p:nvPr/>
        </p:nvCxnSpPr>
        <p:spPr>
          <a:xfrm>
            <a:off x="3112460" y="4916088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5827104" y="4916088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 rot="5400000">
            <a:off x="1826576" y="534471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 rot="5400000">
            <a:off x="4541220" y="534471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 rot="5400000">
            <a:off x="7255864" y="534471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9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9688 -0.0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59601 -0.17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Percentage reserved as failover capacity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1500959"/>
            <a:ext cx="5798141" cy="481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0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Admission control based on reservations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5141"/>
            <a:ext cx="5648325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61445"/>
            <a:ext cx="3876675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67544" y="4217020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vSphere HA uses the actual </a:t>
            </a:r>
            <a:r>
              <a:rPr lang="en-GB" sz="2000" dirty="0" smtClean="0"/>
              <a:t>individual reservations </a:t>
            </a:r>
            <a:r>
              <a:rPr lang="en-GB" sz="2000" dirty="0"/>
              <a:t>of the virtual </a:t>
            </a:r>
            <a:r>
              <a:rPr lang="en-GB" sz="2000" dirty="0" smtClean="0"/>
              <a:t>machines. 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D0D0D"/>
                </a:solidFill>
              </a:rPr>
              <a:t>The </a:t>
            </a:r>
            <a:r>
              <a:rPr lang="en-GB" sz="2000" dirty="0">
                <a:solidFill>
                  <a:srgbClr val="0D0D0D"/>
                </a:solidFill>
              </a:rPr>
              <a:t>CPU component </a:t>
            </a:r>
            <a:r>
              <a:rPr lang="en-GB" sz="2000" dirty="0" smtClean="0">
                <a:solidFill>
                  <a:srgbClr val="0D0D0D"/>
                </a:solidFill>
              </a:rPr>
              <a:t>by summing </a:t>
            </a:r>
            <a:r>
              <a:rPr lang="en-GB" sz="2000" dirty="0">
                <a:solidFill>
                  <a:srgbClr val="0D0D0D"/>
                </a:solidFill>
              </a:rPr>
              <a:t>the CPU </a:t>
            </a:r>
            <a:r>
              <a:rPr lang="en-GB" sz="2000" dirty="0" smtClean="0">
                <a:solidFill>
                  <a:srgbClr val="0D0D0D"/>
                </a:solidFill>
              </a:rPr>
              <a:t>reservations of </a:t>
            </a:r>
            <a:r>
              <a:rPr lang="en-GB" sz="2000" dirty="0">
                <a:solidFill>
                  <a:srgbClr val="0D0D0D"/>
                </a:solidFill>
              </a:rPr>
              <a:t>the powered-on </a:t>
            </a:r>
            <a:r>
              <a:rPr lang="en-GB" sz="2000" dirty="0" smtClean="0">
                <a:solidFill>
                  <a:srgbClr val="0D0D0D"/>
                </a:solidFill>
              </a:rPr>
              <a:t>VMs.</a:t>
            </a:r>
            <a:endParaRPr lang="en-GB" sz="20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Computing the Current Failover Capacity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2" y="1503328"/>
            <a:ext cx="5686425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794440" y="4239632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If you have not </a:t>
            </a:r>
            <a:r>
              <a:rPr lang="en-GB" sz="2000" dirty="0" smtClean="0"/>
              <a:t>specified </a:t>
            </a:r>
            <a:r>
              <a:rPr lang="en-GB" sz="2000" dirty="0"/>
              <a:t>a CPU reservation for a </a:t>
            </a:r>
            <a:r>
              <a:rPr lang="en-GB" sz="2000" dirty="0" smtClean="0"/>
              <a:t>VM, </a:t>
            </a:r>
            <a:r>
              <a:rPr lang="en-GB" sz="2000" dirty="0"/>
              <a:t>it is assigned a default value of 32MHz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68" y="4148192"/>
            <a:ext cx="386715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fgeronde rechthoek 8"/>
          <p:cNvSpPr/>
          <p:nvPr/>
        </p:nvSpPr>
        <p:spPr>
          <a:xfrm>
            <a:off x="6947376" y="4364216"/>
            <a:ext cx="576065" cy="93610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Resources </a:t>
            </a:r>
            <a:r>
              <a:rPr lang="en-GB" dirty="0"/>
              <a:t>Reserved </a:t>
            </a:r>
            <a:r>
              <a:rPr lang="en-GB" dirty="0" smtClean="0"/>
              <a:t>is not Utilization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61722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539552" y="4082296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The Current CPU Failover Capacity is computed by subtracting the total CPU resource requirements from the total host CPU resources and </a:t>
            </a:r>
            <a:r>
              <a:rPr lang="en-GB" sz="2000" dirty="0">
                <a:solidFill>
                  <a:srgbClr val="0D0D0D"/>
                </a:solidFill>
              </a:rPr>
              <a:t>dividing the result by the total host CPU resources.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22" y="4077072"/>
            <a:ext cx="386715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fgeronde rechthoek 9"/>
          <p:cNvSpPr/>
          <p:nvPr/>
        </p:nvSpPr>
        <p:spPr>
          <a:xfrm>
            <a:off x="6804248" y="4293096"/>
            <a:ext cx="576065" cy="93610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Percentage </a:t>
            </a:r>
            <a:r>
              <a:rPr lang="en-GB" dirty="0" smtClean="0"/>
              <a:t>reserved advanced setting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20" y="1503711"/>
            <a:ext cx="3904463" cy="481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74504" y="1492280"/>
            <a:ext cx="345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The default CPU </a:t>
            </a:r>
            <a:r>
              <a:rPr lang="en-GB" sz="2000" dirty="0"/>
              <a:t>reservation for a </a:t>
            </a:r>
            <a:r>
              <a:rPr lang="en-GB" sz="2000" dirty="0" smtClean="0"/>
              <a:t>VM can </a:t>
            </a:r>
            <a:r>
              <a:rPr lang="en-GB" sz="2000" dirty="0"/>
              <a:t>be changed using the </a:t>
            </a:r>
            <a:r>
              <a:rPr lang="en-GB" sz="2000" b="1" dirty="0" err="1"/>
              <a:t>das.vmcpuminmhz</a:t>
            </a:r>
            <a:r>
              <a:rPr lang="en-GB" sz="2000" b="1" dirty="0"/>
              <a:t> </a:t>
            </a:r>
            <a:r>
              <a:rPr lang="en-GB" sz="2000" dirty="0"/>
              <a:t>advanced </a:t>
            </a:r>
            <a:r>
              <a:rPr lang="en-GB" sz="2000" dirty="0" smtClean="0"/>
              <a:t>attribute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err="1" smtClean="0"/>
              <a:t>das.vmmemoryminmb</a:t>
            </a:r>
            <a:r>
              <a:rPr lang="en-GB" sz="2000" b="1" dirty="0" smtClean="0"/>
              <a:t> </a:t>
            </a:r>
            <a:r>
              <a:rPr lang="en-GB" sz="2000" dirty="0" smtClean="0"/>
              <a:t>defines </a:t>
            </a:r>
            <a:r>
              <a:rPr lang="en-GB" sz="2000" dirty="0"/>
              <a:t>the default memory resource value assigned to a </a:t>
            </a:r>
            <a:r>
              <a:rPr lang="en-GB" sz="2000" dirty="0" smtClean="0"/>
              <a:t>VM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84" y="4331225"/>
            <a:ext cx="445611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5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36575" y="1566466"/>
            <a:ext cx="8229600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auto">
              <a:spcAft>
                <a:spcPts val="0"/>
              </a:spcAft>
              <a:defRPr/>
            </a:pPr>
            <a:r>
              <a:rPr lang="en-GB" sz="3600" dirty="0" smtClean="0"/>
              <a:t>Admission Control Policies</a:t>
            </a:r>
            <a:endParaRPr lang="en-GB" sz="33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92696" y="341090"/>
            <a:ext cx="7543800" cy="855662"/>
          </a:xfrm>
        </p:spPr>
        <p:txBody>
          <a:bodyPr/>
          <a:lstStyle/>
          <a:p>
            <a:r>
              <a:rPr lang="en-GB" sz="3200" dirty="0" smtClean="0"/>
              <a:t>Module 1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91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about the web client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6248250" cy="504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2650"/>
            <a:ext cx="455295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1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Specify Failover Hosts Admission Control Policy</a:t>
            </a:r>
          </a:p>
        </p:txBody>
      </p:sp>
      <p:sp>
        <p:nvSpPr>
          <p:cNvPr id="4" name="Rechthoek 3"/>
          <p:cNvSpPr/>
          <p:nvPr/>
        </p:nvSpPr>
        <p:spPr>
          <a:xfrm>
            <a:off x="746268" y="1700808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234" y="4190552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461" y="4830167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817706" y="3575501"/>
            <a:ext cx="2286016" cy="495185"/>
            <a:chOff x="7086600" y="685800"/>
            <a:chExt cx="1600200" cy="800100"/>
          </a:xfrm>
        </p:grpSpPr>
        <p:sp>
          <p:nvSpPr>
            <p:cNvPr id="8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ESX01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9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0" name="Rechthoek 9"/>
          <p:cNvSpPr/>
          <p:nvPr/>
        </p:nvSpPr>
        <p:spPr>
          <a:xfrm>
            <a:off x="3460912" y="1700808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878" y="4190552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9105" y="4830167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3532350" y="3575501"/>
            <a:ext cx="2286016" cy="495185"/>
            <a:chOff x="7086600" y="685800"/>
            <a:chExt cx="1600200" cy="800100"/>
          </a:xfrm>
        </p:grpSpPr>
        <p:sp>
          <p:nvSpPr>
            <p:cNvPr id="14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ESX02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6" name="Rechthoek 15"/>
          <p:cNvSpPr/>
          <p:nvPr/>
        </p:nvSpPr>
        <p:spPr>
          <a:xfrm>
            <a:off x="6175556" y="1700808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522" y="4190552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749" y="4830167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6246994" y="3575501"/>
            <a:ext cx="2286016" cy="495185"/>
            <a:chOff x="7086600" y="685800"/>
            <a:chExt cx="1600200" cy="800100"/>
          </a:xfrm>
        </p:grpSpPr>
        <p:sp>
          <p:nvSpPr>
            <p:cNvPr id="20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ESX03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22" name="Rechthoek 21"/>
          <p:cNvSpPr/>
          <p:nvPr/>
        </p:nvSpPr>
        <p:spPr>
          <a:xfrm>
            <a:off x="6175556" y="1700808"/>
            <a:ext cx="2428892" cy="1785950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2350" y="2915254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501" y="2915254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1249" y="2915254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251" y="2915254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149" y="2915254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2350" y="2343750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501" y="2343750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1249" y="2343750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251" y="2343750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149" y="2343750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2350" y="177224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501" y="177224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1249" y="177224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251" y="177224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149" y="177224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ep 37"/>
          <p:cNvGrpSpPr/>
          <p:nvPr/>
        </p:nvGrpSpPr>
        <p:grpSpPr>
          <a:xfrm>
            <a:off x="817706" y="1772246"/>
            <a:ext cx="2286016" cy="1614613"/>
            <a:chOff x="642910" y="2143116"/>
            <a:chExt cx="2286016" cy="1614613"/>
          </a:xfrm>
        </p:grpSpPr>
        <p:grpSp>
          <p:nvGrpSpPr>
            <p:cNvPr id="39" name="Groep 38"/>
            <p:cNvGrpSpPr/>
            <p:nvPr/>
          </p:nvGrpSpPr>
          <p:grpSpPr>
            <a:xfrm>
              <a:off x="642910" y="3286124"/>
              <a:ext cx="2286016" cy="471605"/>
              <a:chOff x="642910" y="3286124"/>
              <a:chExt cx="2286016" cy="471605"/>
            </a:xfrm>
          </p:grpSpPr>
          <p:pic>
            <p:nvPicPr>
              <p:cNvPr id="52" name="Picture 10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10" y="3286124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12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4061" y="3286124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3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1809" y="3286124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4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3811" y="3286124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15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20709" y="3286124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0" name="Groep 39"/>
            <p:cNvGrpSpPr/>
            <p:nvPr/>
          </p:nvGrpSpPr>
          <p:grpSpPr>
            <a:xfrm>
              <a:off x="642910" y="2714620"/>
              <a:ext cx="2286016" cy="471605"/>
              <a:chOff x="642910" y="2714620"/>
              <a:chExt cx="2286016" cy="471605"/>
            </a:xfrm>
          </p:grpSpPr>
          <p:pic>
            <p:nvPicPr>
              <p:cNvPr id="47" name="Picture 10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10" y="2714620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12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4061" y="2714620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13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1809" y="2714620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14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3811" y="2714620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5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20709" y="2714620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" name="Groep 40"/>
            <p:cNvGrpSpPr/>
            <p:nvPr/>
          </p:nvGrpSpPr>
          <p:grpSpPr>
            <a:xfrm>
              <a:off x="642910" y="2143116"/>
              <a:ext cx="2286016" cy="471605"/>
              <a:chOff x="642910" y="2143116"/>
              <a:chExt cx="2286016" cy="471605"/>
            </a:xfrm>
          </p:grpSpPr>
          <p:pic>
            <p:nvPicPr>
              <p:cNvPr id="42" name="Picture 10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10" y="2143116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2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4061" y="2143116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3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1809" y="2143116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4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3811" y="2143116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5" descr="ICON_VM_basic_flat_R2_Q408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20709" y="2143116"/>
                <a:ext cx="408217" cy="47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7" name="Group 46"/>
          <p:cNvGrpSpPr>
            <a:grpSpLocks/>
          </p:cNvGrpSpPr>
          <p:nvPr/>
        </p:nvGrpSpPr>
        <p:grpSpPr bwMode="auto">
          <a:xfrm>
            <a:off x="746268" y="5344146"/>
            <a:ext cx="7858180" cy="800100"/>
            <a:chOff x="7086600" y="2438400"/>
            <a:chExt cx="1600200" cy="800100"/>
          </a:xfrm>
        </p:grpSpPr>
        <p:sp>
          <p:nvSpPr>
            <p:cNvPr id="58" name="Rounded Rectangle 16"/>
            <p:cNvSpPr/>
            <p:nvPr/>
          </p:nvSpPr>
          <p:spPr bwMode="auto">
            <a:xfrm>
              <a:off x="7086600" y="24384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FF6600"/>
                </a:gs>
                <a:gs pos="100000">
                  <a:srgbClr val="FFAC4D"/>
                </a:gs>
              </a:gsLst>
            </a:gradFill>
            <a:ln w="12700">
              <a:solidFill>
                <a:srgbClr val="F97E1D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Arial Rounded MT Bold" pitchFamily="34" charset="0"/>
                </a:rPr>
                <a:t>Shared storage – </a:t>
              </a:r>
              <a:r>
                <a:rPr lang="en-GB" dirty="0" err="1" smtClean="0">
                  <a:solidFill>
                    <a:schemeClr val="tx1"/>
                  </a:solidFill>
                  <a:latin typeface="Arial Rounded MT Bold" pitchFamily="34" charset="0"/>
                </a:rPr>
                <a:t>vm.vmdk</a:t>
              </a:r>
              <a:endParaRPr lang="nl-NL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59" name="Freeform 39"/>
            <p:cNvSpPr>
              <a:spLocks noChangeArrowheads="1"/>
            </p:cNvSpPr>
            <p:nvPr/>
          </p:nvSpPr>
          <p:spPr bwMode="auto">
            <a:xfrm>
              <a:off x="7086600" y="2446647"/>
              <a:ext cx="1583448" cy="387586"/>
            </a:xfrm>
            <a:custGeom>
              <a:avLst/>
              <a:gdLst>
                <a:gd name="T0" fmla="*/ 1583448 w 1583448"/>
                <a:gd name="T1" fmla="*/ 387586 h 387586"/>
                <a:gd name="T2" fmla="*/ 1583448 w 1583448"/>
                <a:gd name="T3" fmla="*/ 140191 h 387586"/>
                <a:gd name="T4" fmla="*/ 1575200 w 1583448"/>
                <a:gd name="T5" fmla="*/ 82465 h 387586"/>
                <a:gd name="T6" fmla="*/ 1575200 w 1583448"/>
                <a:gd name="T7" fmla="*/ 82465 h 387586"/>
                <a:gd name="T8" fmla="*/ 1525718 w 1583448"/>
                <a:gd name="T9" fmla="*/ 8246 h 387586"/>
                <a:gd name="T10" fmla="*/ 1467988 w 1583448"/>
                <a:gd name="T11" fmla="*/ 0 h 387586"/>
                <a:gd name="T12" fmla="*/ 115459 w 1583448"/>
                <a:gd name="T13" fmla="*/ 0 h 387586"/>
                <a:gd name="T14" fmla="*/ 57729 w 1583448"/>
                <a:gd name="T15" fmla="*/ 16493 h 387586"/>
                <a:gd name="T16" fmla="*/ 57729 w 1583448"/>
                <a:gd name="T17" fmla="*/ 16493 h 387586"/>
                <a:gd name="T18" fmla="*/ 8247 w 1583448"/>
                <a:gd name="T19" fmla="*/ 74218 h 387586"/>
                <a:gd name="T20" fmla="*/ 8247 w 1583448"/>
                <a:gd name="T21" fmla="*/ 74218 h 387586"/>
                <a:gd name="T22" fmla="*/ 0 w 1583448"/>
                <a:gd name="T23" fmla="*/ 156684 h 387586"/>
                <a:gd name="T24" fmla="*/ 0 w 1583448"/>
                <a:gd name="T25" fmla="*/ 156684 h 3875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3448"/>
                <a:gd name="T40" fmla="*/ 0 h 387586"/>
                <a:gd name="T41" fmla="*/ 1583448 w 1583448"/>
                <a:gd name="T42" fmla="*/ 387586 h 3875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0" y="156684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</p:grpSp>
      <p:cxnSp>
        <p:nvCxnSpPr>
          <p:cNvPr id="60" name="Rechte verbindingslijn 59"/>
          <p:cNvCxnSpPr/>
          <p:nvPr/>
        </p:nvCxnSpPr>
        <p:spPr>
          <a:xfrm>
            <a:off x="3175160" y="4844080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5889804" y="4844080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 rot="5400000">
            <a:off x="1889276" y="5272708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 rot="5400000">
            <a:off x="4603920" y="5272708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 rot="5400000">
            <a:off x="7318564" y="5272708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9601 -0.0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Specify Failover Hosts Admission Control Policy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6" y="1492928"/>
            <a:ext cx="5976664" cy="399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59208" y="5887157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D0D0D"/>
                </a:solidFill>
              </a:rPr>
              <a:t>Configure </a:t>
            </a:r>
            <a:r>
              <a:rPr lang="en-GB" dirty="0">
                <a:solidFill>
                  <a:srgbClr val="0D0D0D"/>
                </a:solidFill>
              </a:rPr>
              <a:t>vSphere HA to designate specific hosts as the failover hosts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12" y="2822634"/>
            <a:ext cx="4464496" cy="370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5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failover host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64" y="4299545"/>
            <a:ext cx="4762500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539552" y="134076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To ensure that spare capacity is available on a failover host, you </a:t>
            </a:r>
            <a:r>
              <a:rPr lang="en-GB" sz="2000" dirty="0" smtClean="0"/>
              <a:t>are prevented </a:t>
            </a:r>
            <a:r>
              <a:rPr lang="en-GB" sz="2000" dirty="0"/>
              <a:t>from powering on </a:t>
            </a:r>
            <a:r>
              <a:rPr lang="en-GB" sz="2000" dirty="0" smtClean="0"/>
              <a:t>virtual machines </a:t>
            </a:r>
            <a:r>
              <a:rPr lang="en-GB" sz="2000" dirty="0"/>
              <a:t>or using vMotion to migrate </a:t>
            </a:r>
            <a:r>
              <a:rPr lang="en-GB" sz="2000" dirty="0" smtClean="0"/>
              <a:t>VMs to </a:t>
            </a:r>
            <a:r>
              <a:rPr lang="en-GB" sz="2000" dirty="0"/>
              <a:t>a failover host.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Also</a:t>
            </a:r>
            <a:r>
              <a:rPr lang="en-GB" sz="2000" dirty="0"/>
              <a:t>, DRS does not use a </a:t>
            </a:r>
            <a:r>
              <a:rPr lang="en-GB" sz="2000" dirty="0" smtClean="0"/>
              <a:t>failover host </a:t>
            </a:r>
            <a:r>
              <a:rPr lang="en-GB" sz="2000" dirty="0"/>
              <a:t>for load balancing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If </a:t>
            </a:r>
            <a:r>
              <a:rPr lang="en-GB" sz="2000" dirty="0"/>
              <a:t>you use the Specify Failover Hosts admission control policy and designate multiple failover hosts</a:t>
            </a:r>
            <a:r>
              <a:rPr lang="en-GB" sz="2000" dirty="0" smtClean="0"/>
              <a:t>, DRS </a:t>
            </a:r>
            <a:r>
              <a:rPr lang="en-GB" sz="2000" dirty="0"/>
              <a:t>does not attempt to enforce VM-VM affinity rules for virtual machines that are running on failover hosts.</a:t>
            </a:r>
          </a:p>
        </p:txBody>
      </p:sp>
    </p:spTree>
    <p:extLst>
      <p:ext uri="{BB962C8B-B14F-4D97-AF65-F5344CB8AC3E}">
        <p14:creationId xmlns:p14="http://schemas.microsoft.com/office/powerpoint/2010/main" val="7291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Status of the </a:t>
            </a:r>
            <a:r>
              <a:rPr lang="en-GB" dirty="0"/>
              <a:t>Current Failover Hosts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7" y="1389720"/>
            <a:ext cx="3876675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987082" y="5058030"/>
            <a:ext cx="4152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Red</a:t>
            </a:r>
            <a:r>
              <a:rPr lang="en-GB" sz="2000" dirty="0" smtClean="0"/>
              <a:t> - The </a:t>
            </a:r>
            <a:r>
              <a:rPr lang="en-GB" sz="2000" dirty="0"/>
              <a:t>host is disconnected, in maintenance mode, or has vSphere HA errors.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2" y="3261928"/>
            <a:ext cx="386715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4867201" y="1318600"/>
            <a:ext cx="4272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Green</a:t>
            </a:r>
            <a:r>
              <a:rPr lang="en-GB" sz="2000" dirty="0" smtClean="0"/>
              <a:t> - The </a:t>
            </a:r>
            <a:r>
              <a:rPr lang="en-GB" sz="2000" dirty="0"/>
              <a:t>host is connected, not in maintenance mode, and has no vSphere HA errors. </a:t>
            </a:r>
            <a:r>
              <a:rPr lang="en-GB" sz="2000" dirty="0" smtClean="0"/>
              <a:t>No powered-on VMs reside </a:t>
            </a:r>
            <a:r>
              <a:rPr lang="en-GB" sz="2000" dirty="0"/>
              <a:t>on the host.</a:t>
            </a:r>
          </a:p>
        </p:txBody>
      </p:sp>
      <p:sp>
        <p:nvSpPr>
          <p:cNvPr id="6" name="Rechthoek 5"/>
          <p:cNvSpPr/>
          <p:nvPr/>
        </p:nvSpPr>
        <p:spPr>
          <a:xfrm>
            <a:off x="4875560" y="3200968"/>
            <a:ext cx="4263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Yellow</a:t>
            </a:r>
            <a:r>
              <a:rPr lang="en-GB" sz="2000" dirty="0" smtClean="0"/>
              <a:t> - The </a:t>
            </a:r>
            <a:r>
              <a:rPr lang="en-GB" sz="2000" dirty="0"/>
              <a:t>host is connected, not in maintenance mode, and has no vSphere HA errors. However</a:t>
            </a:r>
            <a:r>
              <a:rPr lang="en-GB" sz="2000" dirty="0" smtClean="0"/>
              <a:t>, powered-on VMs reside </a:t>
            </a:r>
            <a:r>
              <a:rPr lang="en-GB" sz="2000" dirty="0"/>
              <a:t>on the host.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5" y="5098670"/>
            <a:ext cx="386715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92696" y="1350963"/>
            <a:ext cx="7543800" cy="481488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VMware High Availability needs to be configured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Be careful with reservations</a:t>
            </a:r>
          </a:p>
          <a:p>
            <a:r>
              <a:rPr lang="en-GB" dirty="0">
                <a:solidFill>
                  <a:schemeClr val="tx1"/>
                </a:solidFill>
              </a:rPr>
              <a:t>Always check run-time information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251520" y="1628800"/>
            <a:ext cx="87849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latin typeface="+mn-lt"/>
              </a:rPr>
              <a:t>HA datastore heartbeats </a:t>
            </a:r>
            <a:r>
              <a:rPr lang="en-GB" sz="2800" dirty="0" smtClean="0">
                <a:latin typeface="+mn-lt"/>
              </a:rPr>
              <a:t>and </a:t>
            </a:r>
            <a:r>
              <a:rPr lang="en-GB" sz="2800" dirty="0">
                <a:latin typeface="+mn-lt"/>
              </a:rPr>
              <a:t>host isolation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92696" y="341090"/>
            <a:ext cx="7543800" cy="855662"/>
          </a:xfrm>
        </p:spPr>
        <p:txBody>
          <a:bodyPr/>
          <a:lstStyle/>
          <a:p>
            <a:r>
              <a:rPr lang="en-GB" dirty="0" smtClean="0"/>
              <a:t>Module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3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Datastore</a:t>
            </a:r>
            <a:r>
              <a:rPr lang="en-GB" dirty="0" smtClean="0"/>
              <a:t> </a:t>
            </a:r>
            <a:r>
              <a:rPr lang="en-GB" dirty="0" smtClean="0"/>
              <a:t>heartbeats host</a:t>
            </a:r>
            <a:r>
              <a:rPr lang="en-GB" dirty="0" smtClean="0"/>
              <a:t>-X-</a:t>
            </a:r>
            <a:r>
              <a:rPr lang="en-GB" dirty="0" err="1" smtClean="0"/>
              <a:t>hb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host-X-</a:t>
            </a:r>
            <a:r>
              <a:rPr lang="en-GB" dirty="0" err="1"/>
              <a:t>hb</a:t>
            </a:r>
            <a:r>
              <a:rPr lang="en-GB" dirty="0"/>
              <a:t> (where X is the host’s MOID) – Located on each heartbeat datastore, this file is used to check for slave </a:t>
            </a:r>
            <a:r>
              <a:rPr lang="en-GB" dirty="0" err="1"/>
              <a:t>liveness</a:t>
            </a:r>
            <a:r>
              <a:rPr lang="en-GB" dirty="0"/>
              <a:t> through the heartbeat datastore.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file is checked by the master host if the master loses network heartbeats from the slave.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VMFS </a:t>
            </a:r>
            <a:r>
              <a:rPr lang="en-GB" dirty="0" err="1"/>
              <a:t>datastores</a:t>
            </a:r>
            <a:r>
              <a:rPr lang="en-GB" dirty="0"/>
              <a:t>, the vSphere HA agent locks this file with an exclusive lock and relies on the </a:t>
            </a:r>
            <a:r>
              <a:rPr lang="en-GB" dirty="0" err="1"/>
              <a:t>VMkernel</a:t>
            </a:r>
            <a:r>
              <a:rPr lang="en-GB" dirty="0"/>
              <a:t> heartbeat to indicate </a:t>
            </a:r>
            <a:r>
              <a:rPr lang="en-GB" dirty="0" err="1"/>
              <a:t>liveness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NFS </a:t>
            </a:r>
            <a:r>
              <a:rPr lang="en-GB" dirty="0" err="1"/>
              <a:t>datastores</a:t>
            </a:r>
            <a:r>
              <a:rPr lang="en-GB" dirty="0"/>
              <a:t>, vSphere HA periodically updates the time stamp to this file to indicate </a:t>
            </a:r>
            <a:r>
              <a:rPr lang="en-GB" dirty="0" err="1"/>
              <a:t>liveness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9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Datastore</a:t>
            </a:r>
            <a:r>
              <a:rPr lang="en-GB" dirty="0" smtClean="0"/>
              <a:t> </a:t>
            </a:r>
            <a:r>
              <a:rPr lang="en-GB" dirty="0" smtClean="0"/>
              <a:t>heartbeats host</a:t>
            </a:r>
            <a:r>
              <a:rPr lang="en-GB" dirty="0" smtClean="0"/>
              <a:t>-X-</a:t>
            </a:r>
            <a:r>
              <a:rPr lang="en-GB" dirty="0" err="1" smtClean="0"/>
              <a:t>poweron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host-X-</a:t>
            </a:r>
            <a:r>
              <a:rPr lang="en-GB" dirty="0" err="1"/>
              <a:t>poweron</a:t>
            </a:r>
            <a:r>
              <a:rPr lang="en-GB" dirty="0"/>
              <a:t> (where X is the host’s MOID) – A per-host file that contains the list of all virtual machines that are powered on.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file is used as a communication channel if a management network outage occurs. </a:t>
            </a:r>
            <a:endParaRPr lang="en-GB" dirty="0" smtClean="0"/>
          </a:p>
          <a:p>
            <a:r>
              <a:rPr lang="en-GB" dirty="0" smtClean="0"/>
              <a:t>Isolated </a:t>
            </a:r>
            <a:r>
              <a:rPr lang="en-GB" dirty="0"/>
              <a:t>slaves use this file to tell the master that it is isolated as well as to tell the master which virtual machines it has powered off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32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slave </a:t>
            </a:r>
            <a:r>
              <a:rPr lang="en-GB" dirty="0"/>
              <a:t>does not respond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master host must determine whether the slave </a:t>
            </a:r>
            <a:r>
              <a:rPr lang="en-GB" dirty="0" smtClean="0"/>
              <a:t>host: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Actually </a:t>
            </a:r>
            <a:r>
              <a:rPr lang="en-GB" dirty="0"/>
              <a:t>crashed </a:t>
            </a:r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s </a:t>
            </a:r>
            <a:r>
              <a:rPr lang="en-GB" dirty="0"/>
              <a:t>not responding because of a network failure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HA agent is in an unreachable </a:t>
            </a:r>
            <a:r>
              <a:rPr lang="en-GB" dirty="0" smtClean="0"/>
              <a:t>state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absence of both a network and datastore heartbeat indicates full host failure.</a:t>
            </a:r>
          </a:p>
        </p:txBody>
      </p:sp>
    </p:spTree>
    <p:extLst>
      <p:ext uri="{BB962C8B-B14F-4D97-AF65-F5344CB8AC3E}">
        <p14:creationId xmlns:p14="http://schemas.microsoft.com/office/powerpoint/2010/main" val="39381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Configured Admission Control Policy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7" y="1500600"/>
            <a:ext cx="5400600" cy="448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2419141" y="2796744"/>
            <a:ext cx="3528392" cy="94660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0" y="371703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WHY?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01" y="4308912"/>
            <a:ext cx="476250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82" y="1328906"/>
            <a:ext cx="753603" cy="5335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The Laboratory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16031" y="2285504"/>
            <a:ext cx="2428892" cy="299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Picture 4" descr="ICON_VirtTriangle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997" y="4271192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CON_Server_flat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224" y="4910807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87469" y="3656141"/>
            <a:ext cx="2286016" cy="495185"/>
            <a:chOff x="7086600" y="685800"/>
            <a:chExt cx="1600200" cy="800100"/>
          </a:xfrm>
        </p:grpSpPr>
        <p:sp>
          <p:nvSpPr>
            <p:cNvPr id="8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</a:rPr>
                <a:t>ESX1-15Ghz-15GB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9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18" name="Rechthoek 17"/>
          <p:cNvSpPr/>
          <p:nvPr/>
        </p:nvSpPr>
        <p:spPr>
          <a:xfrm>
            <a:off x="6145319" y="2285504"/>
            <a:ext cx="2428892" cy="299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19" name="Picture 4" descr="ICON_VirtTriangle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285" y="4271192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ICON_Server_flat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3512" y="4910807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6216757" y="3656141"/>
            <a:ext cx="2286016" cy="495185"/>
            <a:chOff x="7086600" y="685800"/>
            <a:chExt cx="1600200" cy="800100"/>
          </a:xfrm>
        </p:grpSpPr>
        <p:sp>
          <p:nvSpPr>
            <p:cNvPr id="22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 Rounded MT Bold" pitchFamily="34" charset="0"/>
                </a:rPr>
                <a:t>ESX3-15Ghz-15GB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13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6368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9" name="Picture 14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8370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" name="Picture 15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5268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7" name="Picture 10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6757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8" name="Picture 12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908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9" name="Picture 13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5656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0" name="Picture 14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7658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1" name="Picture 15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4556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pSp>
        <p:nvGrpSpPr>
          <p:cNvPr id="57" name="Group 46"/>
          <p:cNvGrpSpPr>
            <a:grpSpLocks/>
          </p:cNvGrpSpPr>
          <p:nvPr/>
        </p:nvGrpSpPr>
        <p:grpSpPr bwMode="auto">
          <a:xfrm>
            <a:off x="716031" y="5424786"/>
            <a:ext cx="7858180" cy="800100"/>
            <a:chOff x="7086600" y="2438400"/>
            <a:chExt cx="1600200" cy="800100"/>
          </a:xfrm>
        </p:grpSpPr>
        <p:sp>
          <p:nvSpPr>
            <p:cNvPr id="58" name="Rounded Rectangle 16"/>
            <p:cNvSpPr/>
            <p:nvPr/>
          </p:nvSpPr>
          <p:spPr bwMode="auto">
            <a:xfrm>
              <a:off x="7086600" y="24384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FF6600"/>
                </a:gs>
                <a:gs pos="100000">
                  <a:srgbClr val="FFAC4D"/>
                </a:gs>
              </a:gsLst>
            </a:gradFill>
            <a:ln w="12700">
              <a:solidFill>
                <a:srgbClr val="F97E1D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59" name="Freeform 39"/>
            <p:cNvSpPr>
              <a:spLocks noChangeArrowheads="1"/>
            </p:cNvSpPr>
            <p:nvPr/>
          </p:nvSpPr>
          <p:spPr bwMode="auto">
            <a:xfrm>
              <a:off x="7086600" y="2446647"/>
              <a:ext cx="1583448" cy="387586"/>
            </a:xfrm>
            <a:custGeom>
              <a:avLst/>
              <a:gdLst>
                <a:gd name="T0" fmla="*/ 1583448 w 1583448"/>
                <a:gd name="T1" fmla="*/ 387586 h 387586"/>
                <a:gd name="T2" fmla="*/ 1583448 w 1583448"/>
                <a:gd name="T3" fmla="*/ 140191 h 387586"/>
                <a:gd name="T4" fmla="*/ 1575200 w 1583448"/>
                <a:gd name="T5" fmla="*/ 82465 h 387586"/>
                <a:gd name="T6" fmla="*/ 1575200 w 1583448"/>
                <a:gd name="T7" fmla="*/ 82465 h 387586"/>
                <a:gd name="T8" fmla="*/ 1525718 w 1583448"/>
                <a:gd name="T9" fmla="*/ 8246 h 387586"/>
                <a:gd name="T10" fmla="*/ 1467988 w 1583448"/>
                <a:gd name="T11" fmla="*/ 0 h 387586"/>
                <a:gd name="T12" fmla="*/ 115459 w 1583448"/>
                <a:gd name="T13" fmla="*/ 0 h 387586"/>
                <a:gd name="T14" fmla="*/ 57729 w 1583448"/>
                <a:gd name="T15" fmla="*/ 16493 h 387586"/>
                <a:gd name="T16" fmla="*/ 57729 w 1583448"/>
                <a:gd name="T17" fmla="*/ 16493 h 387586"/>
                <a:gd name="T18" fmla="*/ 8247 w 1583448"/>
                <a:gd name="T19" fmla="*/ 74218 h 387586"/>
                <a:gd name="T20" fmla="*/ 8247 w 1583448"/>
                <a:gd name="T21" fmla="*/ 74218 h 387586"/>
                <a:gd name="T22" fmla="*/ 0 w 1583448"/>
                <a:gd name="T23" fmla="*/ 156684 h 387586"/>
                <a:gd name="T24" fmla="*/ 0 w 1583448"/>
                <a:gd name="T25" fmla="*/ 156684 h 3875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3448"/>
                <a:gd name="T40" fmla="*/ 0 h 387586"/>
                <a:gd name="T41" fmla="*/ 1583448 w 1583448"/>
                <a:gd name="T42" fmla="*/ 387586 h 3875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0" y="156684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nl-NL">
                <a:solidFill>
                  <a:schemeClr val="bg1"/>
                </a:solidFill>
              </a:endParaRPr>
            </a:p>
          </p:txBody>
        </p:sp>
      </p:grpSp>
      <p:cxnSp>
        <p:nvCxnSpPr>
          <p:cNvPr id="62" name="Rechte verbindingslijn 61"/>
          <p:cNvCxnSpPr/>
          <p:nvPr/>
        </p:nvCxnSpPr>
        <p:spPr>
          <a:xfrm>
            <a:off x="2885579" y="5278963"/>
            <a:ext cx="0" cy="7229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53" y="1277392"/>
            <a:ext cx="1963736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8" name="Gebogen verbindingslijn 67"/>
          <p:cNvCxnSpPr>
            <a:stCxn id="1026" idx="3"/>
            <a:endCxn id="18" idx="0"/>
          </p:cNvCxnSpPr>
          <p:nvPr/>
        </p:nvCxnSpPr>
        <p:spPr>
          <a:xfrm>
            <a:off x="5626989" y="1439410"/>
            <a:ext cx="1732776" cy="846094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kstvak 87"/>
          <p:cNvSpPr txBox="1"/>
          <p:nvPr/>
        </p:nvSpPr>
        <p:spPr>
          <a:xfrm>
            <a:off x="724389" y="1916172"/>
            <a:ext cx="79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itchFamily="34" charset="0"/>
              </a:rPr>
              <a:t>Slave</a:t>
            </a:r>
            <a:endParaRPr lang="en-GB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0" name="Tekstvak 89"/>
          <p:cNvSpPr txBox="1"/>
          <p:nvPr/>
        </p:nvSpPr>
        <p:spPr>
          <a:xfrm>
            <a:off x="6125938" y="1916172"/>
            <a:ext cx="102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itchFamily="34" charset="0"/>
              </a:rPr>
              <a:t>Master</a:t>
            </a:r>
            <a:endParaRPr lang="en-GB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91" name="Rechte verbindingslijn 90"/>
          <p:cNvCxnSpPr/>
          <p:nvPr/>
        </p:nvCxnSpPr>
        <p:spPr>
          <a:xfrm>
            <a:off x="5378330" y="1500118"/>
            <a:ext cx="1582" cy="2026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kstvak 94"/>
          <p:cNvSpPr txBox="1"/>
          <p:nvPr/>
        </p:nvSpPr>
        <p:spPr>
          <a:xfrm>
            <a:off x="5549875" y="1524774"/>
            <a:ext cx="119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itchFamily="34" charset="0"/>
              </a:rPr>
              <a:t>Gateway</a:t>
            </a:r>
            <a:endParaRPr lang="en-GB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96" name="Rechte verbindingslijn 95"/>
          <p:cNvCxnSpPr/>
          <p:nvPr/>
        </p:nvCxnSpPr>
        <p:spPr>
          <a:xfrm flipH="1">
            <a:off x="5362608" y="1709440"/>
            <a:ext cx="2385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Rechte verbindingslijn 101"/>
          <p:cNvCxnSpPr/>
          <p:nvPr/>
        </p:nvCxnSpPr>
        <p:spPr>
          <a:xfrm>
            <a:off x="1877467" y="1439410"/>
            <a:ext cx="1582" cy="8460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Rechte verbindingslijn 102"/>
          <p:cNvCxnSpPr/>
          <p:nvPr/>
        </p:nvCxnSpPr>
        <p:spPr>
          <a:xfrm flipH="1">
            <a:off x="1874409" y="1421408"/>
            <a:ext cx="7951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Rechte verbindingslijn 105"/>
          <p:cNvCxnSpPr/>
          <p:nvPr/>
        </p:nvCxnSpPr>
        <p:spPr>
          <a:xfrm flipH="1">
            <a:off x="2870809" y="1421408"/>
            <a:ext cx="806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Rechte verbindingslijn 110"/>
          <p:cNvCxnSpPr/>
          <p:nvPr/>
        </p:nvCxnSpPr>
        <p:spPr>
          <a:xfrm flipH="1">
            <a:off x="2647056" y="1421408"/>
            <a:ext cx="2385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Hart 109"/>
          <p:cNvSpPr/>
          <p:nvPr/>
        </p:nvSpPr>
        <p:spPr>
          <a:xfrm>
            <a:off x="1753824" y="2101274"/>
            <a:ext cx="250449" cy="261029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5" name="Hart 114"/>
          <p:cNvSpPr/>
          <p:nvPr/>
        </p:nvSpPr>
        <p:spPr>
          <a:xfrm>
            <a:off x="7234540" y="2123159"/>
            <a:ext cx="250449" cy="261029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6" name="Tekstvak 115"/>
          <p:cNvSpPr txBox="1"/>
          <p:nvPr/>
        </p:nvSpPr>
        <p:spPr>
          <a:xfrm>
            <a:off x="687101" y="1925464"/>
            <a:ext cx="102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itchFamily="34" charset="0"/>
              </a:rPr>
              <a:t>Master</a:t>
            </a:r>
            <a:endParaRPr lang="en-GB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7" name="Tekstvak 116"/>
          <p:cNvSpPr txBox="1"/>
          <p:nvPr/>
        </p:nvSpPr>
        <p:spPr>
          <a:xfrm>
            <a:off x="797347" y="5516572"/>
            <a:ext cx="1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itchFamily="34" charset="0"/>
              </a:rPr>
              <a:t>host-X-</a:t>
            </a:r>
            <a:r>
              <a:rPr lang="en-GB" dirty="0" err="1">
                <a:solidFill>
                  <a:schemeClr val="bg1"/>
                </a:solidFill>
                <a:latin typeface="Arial Rounded MT Bold" pitchFamily="34" charset="0"/>
              </a:rPr>
              <a:t>hb</a:t>
            </a:r>
            <a:r>
              <a:rPr lang="en-GB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118" name="Tekstvak 117"/>
          <p:cNvSpPr txBox="1"/>
          <p:nvPr/>
        </p:nvSpPr>
        <p:spPr>
          <a:xfrm>
            <a:off x="797347" y="5813896"/>
            <a:ext cx="19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Rounded MT Bold" pitchFamily="34" charset="0"/>
              </a:rPr>
              <a:t>host-X-</a:t>
            </a:r>
            <a:r>
              <a:rPr lang="en-GB" dirty="0" err="1">
                <a:solidFill>
                  <a:schemeClr val="bg1"/>
                </a:solidFill>
                <a:latin typeface="Arial Rounded MT Bold" pitchFamily="34" charset="0"/>
              </a:rPr>
              <a:t>poweron</a:t>
            </a:r>
            <a:endParaRPr lang="en-GB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126" name="Rechte verbindingslijn 125"/>
          <p:cNvCxnSpPr/>
          <p:nvPr/>
        </p:nvCxnSpPr>
        <p:spPr>
          <a:xfrm flipH="1">
            <a:off x="2004274" y="5741888"/>
            <a:ext cx="62535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Rechte verbindingslijn 127"/>
          <p:cNvCxnSpPr/>
          <p:nvPr/>
        </p:nvCxnSpPr>
        <p:spPr>
          <a:xfrm flipV="1">
            <a:off x="8286179" y="5278484"/>
            <a:ext cx="3" cy="7200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Rechte verbindingslijn 133"/>
          <p:cNvCxnSpPr/>
          <p:nvPr/>
        </p:nvCxnSpPr>
        <p:spPr>
          <a:xfrm flipH="1">
            <a:off x="2669556" y="6026522"/>
            <a:ext cx="5629110" cy="33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1" name="Hart 130"/>
          <p:cNvSpPr/>
          <p:nvPr/>
        </p:nvSpPr>
        <p:spPr>
          <a:xfrm>
            <a:off x="8173439" y="5011976"/>
            <a:ext cx="250449" cy="261029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0" name="Hart 119"/>
          <p:cNvSpPr/>
          <p:nvPr/>
        </p:nvSpPr>
        <p:spPr>
          <a:xfrm>
            <a:off x="2760354" y="5020881"/>
            <a:ext cx="250449" cy="261029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6" name="Picture 10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469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7" name="Picture 12" descr="ICON_VM_basic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620" y="2995894"/>
            <a:ext cx="408217" cy="4716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624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92593E-6 C 0.00105 -0.00417 0.00209 -0.00834 0.00313 -0.01251 C 0.00348 -0.0139 0.00417 -0.01667 0.00417 -0.01667 C 0.00313 -0.01714 0.00174 -0.0169 0.00105 -0.01806 C -0.00017 -0.02038 -0.00104 -0.0264 -0.00104 -0.0264 C -0.00017 -0.03218 0.0007 -0.03751 0.00209 -0.04306 C 0.00035 -0.05417 0.00105 -0.06528 0.00313 -0.0764 C 0.00209 -0.09283 0.00174 -0.09005 -0.00104 -0.1014 C 0.0007 -0.12385 -0.00104 -0.11968 0.01563 -0.12223 C 0.025 -0.1264 0.02639 -0.12663 0.0375 -0.12778 C 0.05417 -0.13519 0.07257 -0.12964 0.08959 -0.1264 C 0.12257 -0.12871 0.15556 -0.12478 0.18855 -0.12362 C 0.21962 -0.12478 0.25035 -0.12547 0.28125 -0.12084 C 0.29427 -0.12107 0.35608 -0.11251 0.3875 -0.1264 C 0.41528 -0.12478 0.44306 -0.12431 0.47084 -0.12223 C 0.49132 -0.11829 0.51337 -0.11482 0.53334 -0.12362 C 0.54792 -0.12315 0.5625 -0.12292 0.57709 -0.12223 C 0.58091 -0.122 0.58473 -0.12177 0.58855 -0.12084 C 0.59063 -0.12038 0.5948 -0.11806 0.5948 -0.11806 C 0.5974 -0.11297 0.59966 -0.11413 0.60105 -0.10834 C 0.60174 -0.09677 0.60226 -0.0919 0.60417 -0.08195 C 0.60295 -0.06714 0.60348 -0.05325 0.60625 -0.0389 C 0.60486 -0.02732 0.60643 -0.03288 0.60105 -0.02223 L 0.60105 -0.02223 C 0.60035 -0.01945 0.59896 -0.0139 0.59896 -0.0139 C 0.59914 -0.01228 0.604 0.00485 0.60105 -0.00695 C 0.60209 -0.01459 0.60382 -0.02177 0.60521 -0.02917 C 0.60452 -0.0419 0.604 -0.0463 0.60209 -0.05695 C 0.60417 -0.07593 0.6033 -0.06459 0.60209 -0.09584 C 0.60174 -0.10278 0.60434 -0.11135 0.60105 -0.11667 C 0.59844 -0.12107 0.59271 -0.1176 0.58855 -0.11806 C 0.56563 -0.12107 0.60191 -0.11806 0.55938 -0.12084 C 0.55278 -0.12315 0.54618 -0.12246 0.53959 -0.11945 C 0.51927 -0.12061 0.51025 -0.12246 0.49271 -0.1264 C 0.479 -0.12547 0.47136 -0.12478 0.45938 -0.12084 C 0.4415 -0.122 0.42414 -0.12246 0.40625 -0.11945 C 0.39184 -0.13218 0.36372 -0.12246 0.35313 -0.12223 C 0.3342 -0.11714 0.34618 -0.11968 0.31667 -0.11806 C 0.29115 -0.12223 0.25348 -0.11899 0.2323 -0.11945 C 0.1941 -0.12964 0.1441 -0.12524 0.10521 -0.1264 C 0.09028 -0.12964 0.07535 -0.12732 0.06042 -0.12501 C 0.04723 -0.12061 0.03282 -0.12061 0.0198 -0.1264 C 0.0132 -0.12593 0.00643 -0.12686 8.33333E-7 -0.12501 C -0.00104 -0.12478 0.00105 -0.12223 0.00105 -0.12084 C 0.00105 -0.11204 0.00087 -0.10325 8.33333E-7 -0.09445 C -0.00034 -0.09144 -0.00208 -0.08612 -0.00208 -0.08612 C -0.0033 -0.0514 -0.00382 -0.05232 -0.00208 -0.01528 C -0.00191 -0.01274 0.00226 -5.92593E-6 8.33333E-7 -5.92593E-6 Z " pathEditMode="relative" ptsTypes="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C 0.00034 -0.00185 0.00086 -0.00371 0.00104 -0.00556 C 0.00156 -0.00926 0.00156 -0.01297 0.00208 -0.01667 C 0.0026 -0.01945 0.00416 -0.025 0.00416 -0.025 C 0.00173 -0.03773 0.0052 -0.02454 4.72222E-6 -0.03334 C -0.00174 -0.03611 -0.0033 -0.04236 -0.00417 -0.04584 C -0.00139 -0.05718 -0.00105 -0.06875 4.72222E-6 -0.08056 C -0.00139 -0.10209 0.00121 -0.09375 -0.0073 -0.10139 C -0.01771 -0.10093 -0.02813 -0.10116 -0.03855 -0.1 C -0.04132 -0.09977 -0.04688 -0.09722 -0.04688 -0.09722 C -0.05313 -0.09769 -0.05938 -0.09769 -0.06563 -0.09861 C -0.07257 -0.09977 -0.07935 -0.10672 -0.08646 -0.10695 C -0.10799 -0.10787 -0.12952 -0.10787 -0.15105 -0.10834 C -0.17483 -0.10579 -0.19827 -0.10857 -0.22188 -0.10417 C -0.23369 -0.09884 -0.24601 -0.09931 -0.25834 -0.09861 C -0.3066 -0.10139 -0.35487 -0.10371 -0.40313 -0.10556 C -0.40625 -0.10602 -0.40938 -0.10672 -0.4125 -0.10695 C -0.4198 -0.10764 -0.42709 -0.10764 -0.43438 -0.10834 C -0.4415 -0.10903 -0.44827 -0.11297 -0.45521 -0.11528 C -0.48473 -0.11366 -0.5132 -0.10949 -0.54271 -0.10834 C -0.55903 -0.10556 -0.56667 -0.10509 -0.58646 -0.10417 C -0.59289 -0.10209 -0.59948 -0.10371 -0.60521 -0.09861 C -0.60712 -0.09074 -0.60695 -0.09329 -0.60521 -0.08056 C -0.60487 -0.07778 -0.60313 -0.07222 -0.60313 -0.07222 C -0.60157 -0.05278 -0.6 -0.05047 -0.60209 -0.02639 C -0.60226 -0.02338 -0.60417 -0.01806 -0.60417 -0.01806 C -0.60382 -0.01111 -0.60365 -0.00417 -0.60313 0.00278 C -0.60296 0.00416 -0.60313 0.00694 -0.60209 0.00694 C -0.60087 0.00694 -0.6007 0.00416 -0.6 0.00278 C -0.60226 -0.0213 -0.6007 -0.01227 -0.60313 -0.025 C -0.60226 -0.03704 -0.60105 -0.04954 -0.59584 -0.05972 C -0.59757 -0.07778 -0.59966 -0.08588 -0.59688 -0.10695 C -0.59671 -0.10764 -0.59132 -0.10903 -0.58855 -0.10972 C -0.58091 -0.11482 -0.57882 -0.11412 -0.56875 -0.11528 C -0.55938 -0.11829 -0.55244 -0.11759 -0.54271 -0.11667 C -0.52865 -0.11297 -0.51563 -0.11204 -0.50105 -0.11111 C -0.48004 -0.10556 -0.41875 -0.11042 -0.39688 -0.10972 C -0.38073 -0.1044 -0.36285 -0.10625 -0.34688 -0.10556 C -0.25452 -0.09607 -0.15834 -0.10926 -0.06563 -0.1125 C -0.0625 -0.11227 -0.04462 -0.11042 -0.04063 -0.10972 C -0.03612 -0.10903 -0.0316 -0.10648 -0.02709 -0.10556 C -0.0191 -0.10394 -0.01198 -0.10463 -0.00521 -0.09861 C -0.00382 -0.09306 -0.00278 -0.08889 -0.00417 -0.08334 C -0.00365 -0.0713 -0.00382 -0.05996 -0.00105 -0.04861 C 0.00104 -0.02917 0.0019 -0.02547 -0.00105 0.00278 C -0.00121 0.00416 -0.00469 0.00278 -0.00417 0.00139 C -0.00348 -0.00023 -0.00139 0.00046 4.72222E-6 3.7037E-7 Z " pathEditMode="relative" ptsTypes="fffffffffffffffffffffffffffffffffffffffffffffff">
                                      <p:cBhvr>
                                        <p:cTn id="8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2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007 0.00521 -0.00185 0.00625 -0.00417 C 0.00747 -0.00671 0.00764 -0.00972 0.00834 -0.0125 C 0.00868 -0.01389 0.00938 -0.01667 0.00938 -0.01667 C 0.00799 -0.02778 0.00903 -0.02222 0.00625 -0.03333 C 0.0059 -0.03472 0.00521 -0.0375 0.00521 -0.0375 C 0.00399 -0.06273 0.00226 -0.07338 0.00417 -0.10139 C 0.00469 -0.10833 0.00851 -0.11783 0.01354 -0.12083 C 0.01563 -0.12199 0.01979 -0.12361 0.01979 -0.12361 C 0.03663 -0.11921 0.03559 -0.11921 0.05938 -0.11806 C 0.06858 -0.11389 0.06337 -0.11505 0.075 -0.11667 C 0.0625 -0.11713 0.05 -0.11806 0.0375 -0.11806 C 0.02639 -0.11806 0.01511 -0.11945 0.00417 -0.11667 C 0.00174 -0.11597 0 -0.10833 0 -0.10833 C -0.00104 -0.075 -0.00382 -0.05 0.00417 -0.01806 C 0.00382 -0.01111 0.00365 -0.00417 0.00313 0.00278 C 0.00295 0.00417 0.00313 0.00694 0.00209 0.00694 C 0.00018 0.00694 0.00087 0.00231 0 0 Z " pathEditMode="relative" ptsTypes="ffffffffffffffffff">
                                      <p:cBhvr>
                                        <p:cTn id="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34 -0.01736 -0.00538 -0.03703 0.00313 -0.05416 C 0.00122 -0.0618 0.00347 -0.06574 0.00729 -0.07083 C 0.00903 -0.08009 0.00833 -0.07361 0.00729 -0.08611 C 0.00503 -0.11157 0.00451 -0.12384 -0.01667 -0.125 C -0.0309 -0.12569 -0.04514 -0.12592 -0.05937 -0.12638 C -0.07292 -0.12939 -0.08368 -0.1287 -0.09792 -0.12777 C -0.15365 -0.11296 -0.21562 -0.12199 -0.27292 -0.12083 C -0.29514 -0.11759 -0.31389 -0.11597 -0.3375 -0.11527 C -0.34965 -0.11759 -0.36163 -0.11967 -0.37396 -0.12083 C -0.38611 -0.12407 -0.39809 -0.12638 -0.41042 -0.12777 C -0.41823 -0.13032 -0.42639 -0.13171 -0.43437 -0.13333 C -0.43854 -0.13425 -0.44687 -0.13611 -0.44687 -0.13611 C -0.4599 -0.13449 -0.47083 -0.12916 -0.48333 -0.125 C -0.46649 -0.11759 -0.45573 -0.12152 -0.43333 -0.12083 C -0.39566 -0.11689 -0.25226 -0.10185 -0.30937 -0.12083 C -0.20104 -0.12245 -0.11632 -0.12291 -0.00208 -0.12222 C -0.00069 -0.12175 0.00156 -0.12268 0.00208 -0.12083 C 0.00243 -0.11921 -0.00035 -0.11944 -0.00104 -0.11805 C -0.00295 -0.11412 -0.00365 -0.10578 -0.00417 -0.10138 C -0.00365 -0.08935 -0.00486 -0.07662 0.00313 -0.06944 C 0.00851 -0.04791 0.00174 -0.06944 0.00833 -0.05833 C 0.01163 -0.053 0.01267 -0.04259 0.01354 -0.03611 C 0.01198 -0.02777 0.0033 -0.00787 0 0 Z " pathEditMode="relative" ptsTypes="ffffffffffffffffffffffff">
                                      <p:cBhvr>
                                        <p:cTn id="3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C 0.00191 0.00371 0.00417 0.0125 0.00417 0.01274 C 0.0033 0.01968 0.00156 0.02269 0 0.02917 C 0.00069 0.0382 0.00104 0.04468 0.00313 0.05278 C 0.00243 0.06713 0.00399 0.07199 -0.00104 0.08195 C -0.00139 0.0838 -0.00069 0.08704 -0.00208 0.0875 C -0.00712 0.08959 -0.01875 0.0838 -0.02396 0.08195 C -0.04306 0.08241 -0.06215 0.08334 -0.08125 0.08334 C -0.08299 0.08334 -0.08819 0.08195 -0.08646 0.08195 C -0.07951 0.08195 -0.07257 0.0838 -0.06562 0.08473 C -0.05017 0.09167 -0.01562 0.08635 -0.00625 0.08612 C 0.00122 0.08287 -0.00122 0.08588 0.00208 0.07917 C 0.00295 0.06852 0.00503 0.06065 0.00313 0.05 C 0.0026 0.04699 0.00069 0.04468 0 0.04167 C 0.00035 0.03056 0.00017 0.01945 0.00104 0.00834 C 0.00174 -0.00138 0.00608 -4.07407E-6 0 -4.07407E-6 Z " pathEditMode="relative" rAng="0" ptsTypes="ffffffffffffffff">
                                      <p:cBhvr>
                                        <p:cTn id="3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451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46 C -0.00086 0.00556 -0.00191 0.01158 -0.00347 0.0176 C -0.00225 0.03357 -0.00208 0.02848 0.0007 0.03982 C -0.00034 0.04908 -0.00034 0.05834 -0.00138 0.0676 C -0.00173 0.07037 -0.00347 0.07593 -0.00347 0.07593 C -0.00382 0.08102 -0.00277 0.08658 -0.00451 0.09121 C -0.00538 0.09352 -0.01145 0.08727 -0.0118 0.08704 C -0.01684 0.08403 -0.02222 0.08334 -0.02743 0.08148 C -0.0368 0.08195 -0.04618 0.08172 -0.05555 0.08287 C -0.05885 0.08334 -0.06493 0.08704 -0.06493 0.08704 C -0.06632 0.08843 -0.06753 0.09028 -0.06909 0.09121 C -0.071 0.0926 -0.07534 0.09398 -0.07534 0.09398 C -0.10173 0.08403 -0.15121 0.09213 -0.17847 0.09121 C -0.26076 0.0882 -0.34305 0.08565 -0.42534 0.08426 C -0.4552 0.0831 -0.48073 0.08172 -0.51076 0.08287 C -0.55052 0.08959 -0.59062 0.08357 -0.63055 0.08148 C -0.63472 0.08102 -0.63888 0.08079 -0.64305 0.0801 C -0.64444 0.07986 -0.64583 0.07801 -0.64722 0.07871 C -0.64843 0.07917 -0.64826 0.08195 -0.6493 0.08287 C -0.65364 0.08658 -0.66111 0.0875 -0.66597 0.08843 C -0.68385 0.08658 -0.68211 0.08658 -0.67118 0.08287 C -0.66597 0.08334 -0.66076 0.08334 -0.65555 0.08426 C -0.64826 0.08565 -0.64236 0.09074 -0.63472 0.09121 C -0.62257 0.0919 -0.61041 0.09213 -0.59826 0.0926 C -0.58663 0.09167 -0.57534 0.09098 -0.56388 0.08843 C -0.5559 0.08125 -0.56041 0.08426 -0.54201 0.08426 C -0.51319 0.08426 -0.48437 0.08519 -0.45555 0.08565 C -0.40607 0.08449 -0.35711 0.08496 -0.30763 0.08287 C -0.30034 0.08102 -0.29444 0.07963 -0.2868 0.07871 C -0.23871 0.08426 -0.19531 0.08635 -0.14513 0.08704 C -0.13402 0.08218 -0.12378 0.08496 -0.1118 0.08565 C -0.09739 0.08473 -0.08628 0.08542 -0.07222 0.08426 C -0.06284 0.0801 -0.05382 0.08195 -0.04409 0.08287 C -0.03437 0.08727 -0.02968 0.08866 -0.01909 0.08982 C 0.00747 0.08773 -0.00468 0.09445 -0.00138 0.07732 C -0.00277 0.07176 -0.00104 0.0676 -0.00243 0.06204 C -0.00173 0.05926 -0.00104 0.05648 -0.00034 0.05371 C -3.88889E-6 0.05232 0.0007 0.04954 0.0007 0.04954 C -0.00052 0.04329 0.00087 0.03912 -0.00034 0.03287 C 0.00035 0.02871 0.00087 0.02454 0.00174 0.02037 C 0.00226 0.0176 0.00382 0.01204 0.00382 0.01204 C 0.00296 0.00857 0.00278 0.00648 0.0007 0.00371 C -0.00052 0.00209 -0.00347 0.00185 -0.00347 -0.00046 C -0.00347 -0.00231 -0.00069 -0.00046 0.0007 -0.00046 Z " pathEditMode="relative" ptsTypes="ffffffffffffffffffffffffffffffffffffffffffff">
                                      <p:cBhvr>
                                        <p:cTn id="3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0261 0.01366 0.00035 0.00023 0.00209 0.02778 C 0.00261 0.03657 0.00261 0.0456 0.00417 0.05417 C 0.00469 0.05718 0.00834 0.05694 0.01042 0.05833 C 0.01684 0.06273 0.02535 0.06088 0.03229 0.06389 C 0.09045 0.05926 0.15104 0.06782 0.20938 0.06944 C 0.2132 0.06991 0.21719 0.06898 0.22084 0.07083 C 0.22188 0.0713 0.21979 0.07361 0.21979 0.075 C 0.21771 0.11829 0.22188 0.10023 0.21771 0.11667 C 0.21858 0.12685 0.21979 0.13704 0.22084 0.14722 C 0.21997 0.15648 0.21962 0.16574 0.21875 0.175 C 0.21788 0.18287 0.21563 0.19074 0.21459 0.19861 C 0.21389 0.21412 0.21302 0.22685 0.21146 0.24167 C 0.21042 0.25139 0.21059 0.24884 0.20834 0.25833 C 0.20799 0.25972 0.20729 0.2625 0.20729 0.26273 C 0.20816 0.29259 0.2092 0.31991 0.20834 0.35 C 0.20851 0.35856 0.21962 0.40324 0.20417 0.40833 C 0.19896 0.40787 0.18854 0.41389 0.18854 0.40694 C 0.18854 0.4 0.19896 0.40625 0.20417 0.40555 C 0.22327 0.40278 0.21424 0.40278 0.25209 0.40139 C 0.27118 0.40185 0.29028 0.40162 0.30938 0.40278 C 0.31163 0.40301 0.31563 0.40555 0.31563 0.40579 C 0.34202 0.39375 0.37118 0.4037 0.39896 0.40417 C 0.41875 0.40741 0.43542 0.40625 0.45625 0.40555 C 0.47014 0.40185 0.48472 0.40602 0.49896 0.40833 C 0.50434 0.41065 0.5066 0.40625 0.51146 0.40417 C 0.53785 0.41597 0.56702 0.40787 0.59479 0.40833 C 0.60851 0.41435 0.61858 0.41042 0.63542 0.40972 C 0.66268 0.40255 0.65886 0.40532 0.70313 0.40417 C 0.72587 0.40602 0.74479 0.40764 0.76875 0.40833 C 0.77882 0.40787 0.78924 0.41065 0.79896 0.40694 C 0.80174 0.40579 0.80104 0.39583 0.80104 0.39606 C 0.8 0.39028 0.79931 0.38657 0.79688 0.38194 C 0.79722 0.3787 0.7974 0.37546 0.79792 0.37222 C 0.79844 0.36944 0.8 0.36389 0.8 0.36412 C 0.80156 0.34792 0.80156 0.33426 0.8 0.31805 C 0.8007 0.3 0.80139 0.28634 0.80729 0.27083 C 0.80521 0.26667 0.80226 0.26319 0.80104 0.25833 C 0.79948 0.25185 0.79861 0.24722 0.79584 0.24167 C 0.7974 0.23333 0.79636 0.23796 0.79896 0.22778 C 0.79931 0.22639 0.8 0.22361 0.8 0.22384 C 0.79931 0.2088 0.79844 0.19745 0.80104 0.18333 C 0.80261 0.15926 0.80087 0.13518 0.8 0.11111 C 0.79931 0.09167 0.79983 0.0706 0.79688 0.05139 C 0.79566 0.03125 0.79618 0.00741 0.79063 -0.01111 C 0.78959 -0.02315 0.78681 -0.02986 0.78334 -0.04028 C 0.78125 -0.04653 0.78038 -0.05232 0.77813 -0.05833 C 0.77778 -0.06111 0.77535 -0.07662 0.77396 -0.07778 C 0.76597 -0.08495 0.75504 -0.08519 0.74584 -0.08611 C 0.73004 -0.09144 0.71146 -0.0882 0.69584 -0.0875 C 0.68455 -0.08241 0.67327 -0.08171 0.66146 -0.08056 C 0.65573 -0.07801 0.65104 -0.07755 0.64479 -0.07639 C 0.64063 -0.0757 0.63229 -0.07361 0.63229 -0.07338 C 0.6184 -0.07407 0.62205 -0.07199 0.60816 -0.07315 C 0.6066 -0.07338 0.59393 -0.07292 0.59045 -0.07593 L 0.59358 -0.08009 " pathEditMode="relative" rAng="0" ptsTypes="ffffffffffffffffffffffffffffffffffffffffffffffffffffffAf">
                                      <p:cBhvr>
                                        <p:cTn id="4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5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C 0.0007 0.00833 0.00105 0.01759 0.00139 0.02685 C 0.00174 0.03333 0.00087 0.04005 0.00244 0.0463 C 0.00296 0.04815 0.00521 0.04745 0.0066 0.04768 C 0.00903 0.04838 0.01146 0.04838 0.01389 0.04907 C 0.02188 0.05093 0.03004 0.05347 0.03785 0.05602 C 0.04827 0.05949 0.05886 0.06389 0.0691 0.06852 C 0.07292 0.07014 0.07674 0.07106 0.08056 0.07268 C 0.08264 0.07361 0.08681 0.07546 0.08681 0.07569 C 0.09862 0.07454 0.10955 0.07292 0.12119 0.0713 C 0.12882 0.07153 0.15521 0.06528 0.16494 0.07824 C 0.16528 0.07963 0.16546 0.08102 0.16598 0.08241 C 0.1665 0.0838 0.16754 0.08495 0.16806 0.08657 C 0.16893 0.08935 0.17014 0.09491 0.17014 0.09514 C 0.16928 0.1044 0.1691 0.10741 0.17119 0.11574 C 0.16754 0.13009 0.16684 0.14745 0.17327 0.16018 C 0.17605 0.17477 0.17674 0.20648 0.16494 0.21713 C 0.1625 0.22708 0.16355 0.23796 0.16077 0.24768 C 0.15955 0.25185 0.1566 0.26018 0.1566 0.26042 C 0.15747 0.27338 0.15921 0.28634 0.15348 0.29768 C 0.15382 0.30324 0.15382 0.3088 0.15452 0.31435 C 0.15487 0.31713 0.1566 0.32268 0.1566 0.32292 C 0.15556 0.33565 0.15452 0.34884 0.15764 0.36157 C 0.15695 0.36528 0.15625 0.36898 0.15556 0.37268 C 0.15504 0.37546 0.15348 0.38102 0.15348 0.38125 C 0.15382 0.38611 0.154 0.3912 0.15452 0.3963 C 0.15469 0.39861 0.15712 0.40231 0.15452 0.40463 C 0.15209 0.40671 0.14896 0.40625 0.14619 0.40741 C 0.12553 0.40579 0.12917 0.40069 0.1316 0.41713 C 0.13195 0.41481 0.13091 0.41018 0.13264 0.41018 C 0.13438 0.41018 0.13282 0.41921 0.13369 0.41713 C 0.13507 0.41343 0.13438 0.4088 0.13473 0.40463 C 0.13646 0.41412 0.13716 0.40995 0.14306 0.40741 C 0.15278 0.4081 0.16268 0.41227 0.17223 0.41018 C 0.17379 0.40995 0.1665 0.40741 0.16806 0.40741 C 0.17639 0.40694 0.18473 0.40833 0.19306 0.4088 C 0.21094 0.41273 0.2283 0.41111 0.24619 0.41018 C 0.25851 0.40833 0.25886 0.40764 0.27431 0.41018 C 0.27657 0.41065 0.28056 0.41296 0.28056 0.41319 C 0.31754 0.4081 0.33941 0.40949 0.38577 0.4088 C 0.41181 0.40393 0.40799 0.40625 0.45244 0.40741 C 0.46025 0.41088 0.45053 0.40625 0.45869 0.41157 C 0.46181 0.41366 0.4658 0.41435 0.4691 0.41574 C 0.48629 0.41319 0.50296 0.4081 0.52014 0.40602 C 0.52952 0.40185 0.52257 0.40417 0.54289 0.4088 C 0.5474 0.40972 0.5566 0.41296 0.5566 0.41319 C 0.56216 0.4125 0.56771 0.41227 0.57327 0.41157 C 0.57466 0.41134 0.57848 0.41157 0.57744 0.41018 C 0.57587 0.4081 0.57327 0.40926 0.57119 0.4088 C 0.58907 0.40093 0.56546 0.40255 0.60556 0.40463 C 0.61303 0.40787 0.61632 0.40995 0.62744 0.40741 C 0.6316 0.40648 0.61077 0.40486 0.61494 0.40463 C 0.63021 0.40393 0.64549 0.40555 0.66077 0.40602 C 0.66528 0.4081 0.66962 0.40903 0.67431 0.41018 C 0.68785 0.41921 0.67778 0.41343 0.68681 0.41713 C 0.68889 0.41805 0.69306 0.41991 0.69306 0.42014 C 0.69827 0.40926 0.69931 0.41319 0.69202 0.40741 C 0.69237 0.40602 0.69202 0.40347 0.69306 0.40324 C 0.69948 0.40162 0.7066 0.40671 0.71285 0.4088 C 0.72379 0.40741 0.73612 0.40347 0.74723 0.40602 C 0.74931 0.39768 0.74566 0.39768 0.73994 0.3963 C 0.7599 0.39398 0.74966 0.39884 0.74723 0.38935 C 0.74896 0.38264 0.74757 0.37523 0.74619 0.36852 C 0.74566 0.36574 0.7441 0.36018 0.7441 0.36042 C 0.74462 0.34884 0.74462 0.34005 0.74723 0.32963 C 0.74896 0.31366 0.74549 0.29606 0.75244 0.28241 C 0.754 0.27222 0.75487 0.27037 0.75348 0.2588 C 0.75296 0.25393 0.75035 0.24491 0.75035 0.24514 C 0.7507 0.2375 0.7507 0.23009 0.75139 0.22268 C 0.75174 0.21968 0.75348 0.21435 0.75348 0.21458 C 0.75417 0.19861 0.75695 0.17893 0.75452 0.16296 C 0.75365 0.1463 0.75521 0.12569 0.75139 0.11018 C 0.75209 0.08819 0.75487 0.05162 0.74931 0.02963 C 0.74966 0.02546 0.75053 0.0213 0.75035 0.01713 C 0.75018 0.00787 0.74896 -0.00139 0.74827 -0.01065 C 0.74723 -0.02431 0.74532 -0.05625 0.73577 -0.06482 C 0.73386 -0.07222 0.72917 -0.07153 0.72431 -0.07315 C 0.72014 -0.07685 0.71771 -0.07685 0.71285 -0.0787 C 0.71077 -0.0794 0.70869 -0.08056 0.7066 -0.08148 C 0.70556 -0.08195 0.70348 -0.08287 0.70348 -0.08264 C 0.68924 -0.08218 0.66875 -0.0838 0.65348 -0.0787 C 0.64862 -0.07708 0.64375 -0.07523 0.63889 -0.07315 C 0.63681 -0.07222 0.63264 -0.07037 0.63264 -0.07014 C 0.62778 -0.07083 0.62292 -0.07083 0.61806 -0.07176 C 0.61285 -0.07269 0.60851 -0.07708 0.60348 -0.0787 C 0.59879 -0.07662 0.59914 -0.0787 0.5941 -0.0787 " pathEditMode="relative" rAng="0" ptsTypes="ffffffffffffffffffffffffffffffffffffffffffffffffffffffffffffffffffffffffffffffffffffff">
                                      <p:cBhvr>
                                        <p:cTn id="5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69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10" grpId="0" animBg="1"/>
      <p:bldP spid="110" grpId="1" animBg="1"/>
      <p:bldP spid="115" grpId="0" animBg="1"/>
      <p:bldP spid="115" grpId="1" animBg="1"/>
      <p:bldP spid="116" grpId="0"/>
      <p:bldP spid="131" grpId="0" animBg="1"/>
      <p:bldP spid="1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Datastores are used as a backup communication channel to detect virtual machine and host heartbeats. </a:t>
            </a:r>
            <a:endParaRPr lang="en-GB" sz="2800" dirty="0" smtClean="0"/>
          </a:p>
          <a:p>
            <a:r>
              <a:rPr lang="en-GB" sz="2800" dirty="0"/>
              <a:t>D</a:t>
            </a:r>
            <a:r>
              <a:rPr lang="en-GB" sz="2800" dirty="0" smtClean="0"/>
              <a:t>atastore heartbeats are </a:t>
            </a:r>
            <a:r>
              <a:rPr lang="en-GB" sz="2800" dirty="0"/>
              <a:t>used to make the distinction between a </a:t>
            </a:r>
            <a:r>
              <a:rPr lang="en-GB" sz="2800" dirty="0" smtClean="0"/>
              <a:t>failed, an </a:t>
            </a:r>
            <a:r>
              <a:rPr lang="en-GB" sz="2800" dirty="0"/>
              <a:t>isolated or </a:t>
            </a:r>
            <a:r>
              <a:rPr lang="en-GB" sz="2800" dirty="0" smtClean="0"/>
              <a:t>a partitioned </a:t>
            </a:r>
            <a:r>
              <a:rPr lang="en-GB" sz="2800" dirty="0"/>
              <a:t>host.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97853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alibri"/>
                <a:cs typeface="Calibri"/>
              </a:rPr>
              <a:t>VMworldTV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FFFFFF"/>
                </a:solidFill>
              </a:rPr>
              <a:t>http://www.youtube.com/VMworldTV</a:t>
            </a:r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18403"/>
            <a:ext cx="6200775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88" y="1340768"/>
            <a:ext cx="638716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Enabling VMware High Availability</a:t>
            </a:r>
            <a:endParaRPr lang="en-GB" dirty="0"/>
          </a:p>
        </p:txBody>
      </p:sp>
      <p:sp>
        <p:nvSpPr>
          <p:cNvPr id="5" name="Afgeronde rechthoek 4"/>
          <p:cNvSpPr/>
          <p:nvPr/>
        </p:nvSpPr>
        <p:spPr>
          <a:xfrm>
            <a:off x="4067944" y="1916832"/>
            <a:ext cx="4320480" cy="158417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2" y="2996952"/>
            <a:ext cx="3369375" cy="332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Host Failures a Cluster Tolerates </a:t>
            </a:r>
            <a:endParaRPr lang="en-GB" dirty="0"/>
          </a:p>
        </p:txBody>
      </p:sp>
      <p:sp>
        <p:nvSpPr>
          <p:cNvPr id="4" name="Rechthoek 3"/>
          <p:cNvSpPr/>
          <p:nvPr/>
        </p:nvSpPr>
        <p:spPr>
          <a:xfrm>
            <a:off x="683568" y="177281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534" y="426256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761" y="490217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55006" y="3647509"/>
            <a:ext cx="2286016" cy="495185"/>
            <a:chOff x="7086600" y="685800"/>
            <a:chExt cx="1600200" cy="800100"/>
          </a:xfrm>
        </p:grpSpPr>
        <p:sp>
          <p:nvSpPr>
            <p:cNvPr id="8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ESX01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9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0" name="Rechthoek 9"/>
          <p:cNvSpPr/>
          <p:nvPr/>
        </p:nvSpPr>
        <p:spPr>
          <a:xfrm>
            <a:off x="683568" y="177281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3398212" y="177281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178" y="426256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405" y="490217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3469650" y="3647509"/>
            <a:ext cx="2286016" cy="495185"/>
            <a:chOff x="7086600" y="685800"/>
            <a:chExt cx="1600200" cy="800100"/>
          </a:xfrm>
        </p:grpSpPr>
        <p:sp>
          <p:nvSpPr>
            <p:cNvPr id="15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ESX02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17" name="Rechthoek 16"/>
          <p:cNvSpPr/>
          <p:nvPr/>
        </p:nvSpPr>
        <p:spPr>
          <a:xfrm>
            <a:off x="3398212" y="177281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112856" y="1772816"/>
            <a:ext cx="2428892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4" descr="ICON_VirtTriangle_flat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822" y="4262560"/>
            <a:ext cx="1799557" cy="5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ICON_Server_flat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049" y="4902175"/>
            <a:ext cx="1020543" cy="29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6184294" y="3647509"/>
            <a:ext cx="2286016" cy="495185"/>
            <a:chOff x="7086600" y="685800"/>
            <a:chExt cx="1600200" cy="800100"/>
          </a:xfrm>
        </p:grpSpPr>
        <p:sp>
          <p:nvSpPr>
            <p:cNvPr id="22" name="Rounded Rectangle 20"/>
            <p:cNvSpPr/>
            <p:nvPr/>
          </p:nvSpPr>
          <p:spPr bwMode="auto">
            <a:xfrm>
              <a:off x="7086600" y="6858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 Rounded MT Bold" pitchFamily="34" charset="0"/>
                </a:rPr>
                <a:t>ESX03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7086600" y="685800"/>
              <a:ext cx="1583448" cy="387586"/>
            </a:xfrm>
            <a:custGeom>
              <a:avLst/>
              <a:gdLst>
                <a:gd name="connsiteX0" fmla="*/ 1583448 w 1583448"/>
                <a:gd name="connsiteY0" fmla="*/ 387586 h 387586"/>
                <a:gd name="connsiteX1" fmla="*/ 1583448 w 1583448"/>
                <a:gd name="connsiteY1" fmla="*/ 140191 h 387586"/>
                <a:gd name="connsiteX2" fmla="*/ 1575200 w 1583448"/>
                <a:gd name="connsiteY2" fmla="*/ 82465 h 387586"/>
                <a:gd name="connsiteX3" fmla="*/ 1575200 w 1583448"/>
                <a:gd name="connsiteY3" fmla="*/ 82465 h 387586"/>
                <a:gd name="connsiteX4" fmla="*/ 1525718 w 1583448"/>
                <a:gd name="connsiteY4" fmla="*/ 8246 h 387586"/>
                <a:gd name="connsiteX5" fmla="*/ 1467988 w 1583448"/>
                <a:gd name="connsiteY5" fmla="*/ 0 h 387586"/>
                <a:gd name="connsiteX6" fmla="*/ 115459 w 1583448"/>
                <a:gd name="connsiteY6" fmla="*/ 0 h 387586"/>
                <a:gd name="connsiteX7" fmla="*/ 57729 w 1583448"/>
                <a:gd name="connsiteY7" fmla="*/ 16493 h 387586"/>
                <a:gd name="connsiteX8" fmla="*/ 57729 w 1583448"/>
                <a:gd name="connsiteY8" fmla="*/ 16493 h 387586"/>
                <a:gd name="connsiteX9" fmla="*/ 8247 w 1583448"/>
                <a:gd name="connsiteY9" fmla="*/ 74218 h 387586"/>
                <a:gd name="connsiteX10" fmla="*/ 8247 w 1583448"/>
                <a:gd name="connsiteY10" fmla="*/ 74218 h 387586"/>
                <a:gd name="connsiteX11" fmla="*/ 0 w 1583448"/>
                <a:gd name="connsiteY11" fmla="*/ 156684 h 387586"/>
                <a:gd name="connsiteX12" fmla="*/ 0 w 1583448"/>
                <a:gd name="connsiteY12" fmla="*/ 156684 h 38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8247" y="74218"/>
                  </a:lnTo>
                  <a:lnTo>
                    <a:pt x="0" y="156684"/>
                  </a:lnTo>
                  <a:lnTo>
                    <a:pt x="0" y="156684"/>
                  </a:lnTo>
                </a:path>
              </a:pathLst>
            </a:custGeom>
            <a:gradFill flip="none" rotWithShape="1">
              <a:gsLst>
                <a:gs pos="1000">
                  <a:schemeClr val="bg1">
                    <a:alpha val="1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nl-NL"/>
            </a:p>
          </p:txBody>
        </p:sp>
      </p:grpSp>
      <p:sp>
        <p:nvSpPr>
          <p:cNvPr id="24" name="Rechthoek 23"/>
          <p:cNvSpPr/>
          <p:nvPr/>
        </p:nvSpPr>
        <p:spPr>
          <a:xfrm>
            <a:off x="6112856" y="1772816"/>
            <a:ext cx="2428892" cy="571504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/>
          <p:cNvGrpSpPr/>
          <p:nvPr/>
        </p:nvGrpSpPr>
        <p:grpSpPr>
          <a:xfrm>
            <a:off x="755006" y="2987262"/>
            <a:ext cx="2286016" cy="471605"/>
            <a:chOff x="642910" y="3286124"/>
            <a:chExt cx="2286016" cy="471605"/>
          </a:xfrm>
        </p:grpSpPr>
        <p:pic>
          <p:nvPicPr>
            <p:cNvPr id="26" name="Picture 10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2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4061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1809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4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3811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5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0709" y="3286124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ep 30"/>
          <p:cNvGrpSpPr/>
          <p:nvPr/>
        </p:nvGrpSpPr>
        <p:grpSpPr>
          <a:xfrm>
            <a:off x="755006" y="2415758"/>
            <a:ext cx="2286016" cy="471605"/>
            <a:chOff x="642910" y="2714620"/>
            <a:chExt cx="2286016" cy="471605"/>
          </a:xfrm>
        </p:grpSpPr>
        <p:pic>
          <p:nvPicPr>
            <p:cNvPr id="32" name="Picture 10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4061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1809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4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3811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5" descr="ICON_VM_basic_flat_R2_Q4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0709" y="2714620"/>
              <a:ext cx="408217" cy="47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650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801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549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551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449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650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801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549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551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449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294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445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93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195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093" y="2987262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294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2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445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3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93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4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195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5" descr="ICON_VM_basic_flat_R2_Q40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093" y="2415758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46"/>
          <p:cNvGrpSpPr>
            <a:grpSpLocks/>
          </p:cNvGrpSpPr>
          <p:nvPr/>
        </p:nvGrpSpPr>
        <p:grpSpPr bwMode="auto">
          <a:xfrm>
            <a:off x="683568" y="5416154"/>
            <a:ext cx="7858180" cy="800100"/>
            <a:chOff x="7086600" y="2438400"/>
            <a:chExt cx="1600200" cy="800100"/>
          </a:xfrm>
        </p:grpSpPr>
        <p:sp>
          <p:nvSpPr>
            <p:cNvPr id="58" name="Rounded Rectangle 16"/>
            <p:cNvSpPr/>
            <p:nvPr/>
          </p:nvSpPr>
          <p:spPr bwMode="auto">
            <a:xfrm>
              <a:off x="7086600" y="2438400"/>
              <a:ext cx="1600200" cy="800100"/>
            </a:xfrm>
            <a:prstGeom prst="roundRect">
              <a:avLst/>
            </a:prstGeom>
            <a:gradFill>
              <a:gsLst>
                <a:gs pos="0">
                  <a:srgbClr val="FF6600"/>
                </a:gs>
                <a:gs pos="100000">
                  <a:srgbClr val="FFAC4D"/>
                </a:gs>
              </a:gsLst>
            </a:gradFill>
            <a:ln w="12700">
              <a:solidFill>
                <a:srgbClr val="F97E1D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175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Arial Rounded MT Bold" pitchFamily="34" charset="0"/>
                </a:rPr>
                <a:t>Shared storage – </a:t>
              </a:r>
              <a:r>
                <a:rPr lang="en-GB" dirty="0" err="1" smtClean="0">
                  <a:solidFill>
                    <a:schemeClr val="tx1"/>
                  </a:solidFill>
                  <a:latin typeface="Arial Rounded MT Bold" pitchFamily="34" charset="0"/>
                </a:rPr>
                <a:t>vm.vmdk</a:t>
              </a:r>
              <a:endParaRPr lang="nl-NL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59" name="Freeform 39"/>
            <p:cNvSpPr>
              <a:spLocks noChangeArrowheads="1"/>
            </p:cNvSpPr>
            <p:nvPr/>
          </p:nvSpPr>
          <p:spPr bwMode="auto">
            <a:xfrm>
              <a:off x="7086600" y="2446647"/>
              <a:ext cx="1583448" cy="387586"/>
            </a:xfrm>
            <a:custGeom>
              <a:avLst/>
              <a:gdLst>
                <a:gd name="T0" fmla="*/ 1583448 w 1583448"/>
                <a:gd name="T1" fmla="*/ 387586 h 387586"/>
                <a:gd name="T2" fmla="*/ 1583448 w 1583448"/>
                <a:gd name="T3" fmla="*/ 140191 h 387586"/>
                <a:gd name="T4" fmla="*/ 1575200 w 1583448"/>
                <a:gd name="T5" fmla="*/ 82465 h 387586"/>
                <a:gd name="T6" fmla="*/ 1575200 w 1583448"/>
                <a:gd name="T7" fmla="*/ 82465 h 387586"/>
                <a:gd name="T8" fmla="*/ 1525718 w 1583448"/>
                <a:gd name="T9" fmla="*/ 8246 h 387586"/>
                <a:gd name="T10" fmla="*/ 1467988 w 1583448"/>
                <a:gd name="T11" fmla="*/ 0 h 387586"/>
                <a:gd name="T12" fmla="*/ 115459 w 1583448"/>
                <a:gd name="T13" fmla="*/ 0 h 387586"/>
                <a:gd name="T14" fmla="*/ 57729 w 1583448"/>
                <a:gd name="T15" fmla="*/ 16493 h 387586"/>
                <a:gd name="T16" fmla="*/ 57729 w 1583448"/>
                <a:gd name="T17" fmla="*/ 16493 h 387586"/>
                <a:gd name="T18" fmla="*/ 8247 w 1583448"/>
                <a:gd name="T19" fmla="*/ 74218 h 387586"/>
                <a:gd name="T20" fmla="*/ 8247 w 1583448"/>
                <a:gd name="T21" fmla="*/ 74218 h 387586"/>
                <a:gd name="T22" fmla="*/ 0 w 1583448"/>
                <a:gd name="T23" fmla="*/ 156684 h 387586"/>
                <a:gd name="T24" fmla="*/ 0 w 1583448"/>
                <a:gd name="T25" fmla="*/ 156684 h 3875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3448"/>
                <a:gd name="T40" fmla="*/ 0 h 387586"/>
                <a:gd name="T41" fmla="*/ 1583448 w 1583448"/>
                <a:gd name="T42" fmla="*/ 387586 h 3875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3448" h="387586">
                  <a:moveTo>
                    <a:pt x="1583448" y="387586"/>
                  </a:moveTo>
                  <a:lnTo>
                    <a:pt x="1583448" y="140191"/>
                  </a:lnTo>
                  <a:lnTo>
                    <a:pt x="1575200" y="82465"/>
                  </a:lnTo>
                  <a:lnTo>
                    <a:pt x="1525718" y="8246"/>
                  </a:lnTo>
                  <a:lnTo>
                    <a:pt x="1467988" y="0"/>
                  </a:lnTo>
                  <a:lnTo>
                    <a:pt x="115459" y="0"/>
                  </a:lnTo>
                  <a:lnTo>
                    <a:pt x="57729" y="16493"/>
                  </a:lnTo>
                  <a:lnTo>
                    <a:pt x="8247" y="74218"/>
                  </a:lnTo>
                  <a:lnTo>
                    <a:pt x="0" y="156684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80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nl-NL"/>
            </a:p>
          </p:txBody>
        </p:sp>
      </p:grpSp>
      <p:cxnSp>
        <p:nvCxnSpPr>
          <p:cNvPr id="60" name="Rechte verbindingslijn 59"/>
          <p:cNvCxnSpPr/>
          <p:nvPr/>
        </p:nvCxnSpPr>
        <p:spPr>
          <a:xfrm>
            <a:off x="3112460" y="4916088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5827104" y="4916088"/>
            <a:ext cx="2857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 rot="5400000">
            <a:off x="1826576" y="534471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 rot="5400000">
            <a:off x="4541220" y="534471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 rot="5400000">
            <a:off x="7255864" y="5344716"/>
            <a:ext cx="1428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9688 -0.0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59601 -0.17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-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Default minimum Slot size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2302" y="2780382"/>
            <a:ext cx="4251353" cy="27368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If you </a:t>
            </a:r>
            <a:r>
              <a:rPr lang="en-GB" sz="2000" dirty="0" smtClean="0">
                <a:solidFill>
                  <a:schemeClr val="tx1"/>
                </a:solidFill>
              </a:rPr>
              <a:t>have not </a:t>
            </a:r>
            <a:r>
              <a:rPr lang="en-GB" sz="2000" dirty="0">
                <a:solidFill>
                  <a:schemeClr val="tx1"/>
                </a:solidFill>
              </a:rPr>
              <a:t>specified a CPU reservation for a virtual machine, it is assigned a default value of </a:t>
            </a:r>
            <a:r>
              <a:rPr lang="en-GB" sz="2000" dirty="0" smtClean="0">
                <a:solidFill>
                  <a:schemeClr val="tx1"/>
                </a:solidFill>
              </a:rPr>
              <a:t>32MHz. </a:t>
            </a:r>
            <a:br>
              <a:rPr lang="en-GB" sz="2000" dirty="0" smtClean="0">
                <a:solidFill>
                  <a:schemeClr val="tx1"/>
                </a:solidFill>
              </a:rPr>
            </a:b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When the memory reservation is 0, the slot size equals the virtual machine overhead.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10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446" y="177281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869" y="177281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57" y="177281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699" y="177281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637" y="1772816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echte verbindingslijn met pijl 10"/>
          <p:cNvCxnSpPr/>
          <p:nvPr/>
        </p:nvCxnSpPr>
        <p:spPr>
          <a:xfrm>
            <a:off x="1676438" y="1735942"/>
            <a:ext cx="0" cy="25289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24310" y="1702549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32 MHz</a:t>
            </a:r>
          </a:p>
          <a:p>
            <a:r>
              <a:rPr lang="en-GB" dirty="0" smtClean="0"/>
              <a:t>69 MB</a:t>
            </a:r>
            <a:endParaRPr lang="en-GB" dirty="0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2396518" y="1772816"/>
            <a:ext cx="0" cy="235802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3260614" y="1772816"/>
            <a:ext cx="0" cy="235802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4090395" y="1772816"/>
            <a:ext cx="0" cy="235802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4916798" y="1772816"/>
            <a:ext cx="0" cy="235802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Afgeronde rechthoek 16"/>
          <p:cNvSpPr/>
          <p:nvPr/>
        </p:nvSpPr>
        <p:spPr>
          <a:xfrm>
            <a:off x="2525869" y="1772816"/>
            <a:ext cx="408217" cy="23580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fgeronde rechthoek 17"/>
          <p:cNvSpPr/>
          <p:nvPr/>
        </p:nvSpPr>
        <p:spPr>
          <a:xfrm>
            <a:off x="3353657" y="1761778"/>
            <a:ext cx="408217" cy="2468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fgeronde rechthoek 18"/>
          <p:cNvSpPr/>
          <p:nvPr/>
        </p:nvSpPr>
        <p:spPr>
          <a:xfrm>
            <a:off x="4185699" y="1761778"/>
            <a:ext cx="408217" cy="26393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fgeronde rechthoek 19"/>
          <p:cNvSpPr/>
          <p:nvPr/>
        </p:nvSpPr>
        <p:spPr>
          <a:xfrm>
            <a:off x="5012637" y="1761778"/>
            <a:ext cx="408217" cy="26393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kstvak 20"/>
          <p:cNvSpPr txBox="1"/>
          <p:nvPr/>
        </p:nvSpPr>
        <p:spPr>
          <a:xfrm>
            <a:off x="1676438" y="140348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VM1</a:t>
            </a:r>
            <a:endParaRPr lang="en-GB" dirty="0"/>
          </a:p>
        </p:txBody>
      </p:sp>
      <p:sp>
        <p:nvSpPr>
          <p:cNvPr id="22" name="Tekstvak 21"/>
          <p:cNvSpPr txBox="1"/>
          <p:nvPr/>
        </p:nvSpPr>
        <p:spPr>
          <a:xfrm>
            <a:off x="2396518" y="141277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VM2</a:t>
            </a:r>
            <a:endParaRPr lang="en-GB" dirty="0"/>
          </a:p>
        </p:txBody>
      </p:sp>
      <p:sp>
        <p:nvSpPr>
          <p:cNvPr id="23" name="Tekstvak 22"/>
          <p:cNvSpPr txBox="1"/>
          <p:nvPr/>
        </p:nvSpPr>
        <p:spPr>
          <a:xfrm>
            <a:off x="3242614" y="137121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VM3</a:t>
            </a:r>
            <a:endParaRPr lang="en-GB" dirty="0"/>
          </a:p>
        </p:txBody>
      </p:sp>
      <p:sp>
        <p:nvSpPr>
          <p:cNvPr id="24" name="Tekstvak 23"/>
          <p:cNvSpPr txBox="1"/>
          <p:nvPr/>
        </p:nvSpPr>
        <p:spPr>
          <a:xfrm>
            <a:off x="4090395" y="1388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VM4</a:t>
            </a:r>
            <a:endParaRPr lang="en-GB" dirty="0"/>
          </a:p>
        </p:txBody>
      </p:sp>
      <p:sp>
        <p:nvSpPr>
          <p:cNvPr id="25" name="Tekstvak 24"/>
          <p:cNvSpPr txBox="1"/>
          <p:nvPr/>
        </p:nvSpPr>
        <p:spPr>
          <a:xfrm>
            <a:off x="4901594" y="138878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VM..n</a:t>
            </a:r>
            <a:endParaRPr lang="en-GB" dirty="0"/>
          </a:p>
        </p:txBody>
      </p:sp>
      <p:sp>
        <p:nvSpPr>
          <p:cNvPr id="46" name="Afgeronde rechthoek 45"/>
          <p:cNvSpPr/>
          <p:nvPr/>
        </p:nvSpPr>
        <p:spPr>
          <a:xfrm>
            <a:off x="1748446" y="1761778"/>
            <a:ext cx="408217" cy="23580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171825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Slot size based on reservation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3260774"/>
            <a:ext cx="4251353" cy="3120554"/>
          </a:xfrm>
          <a:prstGeom prst="rect">
            <a:avLst/>
          </a:prstGeo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vSphere HA calculates the </a:t>
            </a:r>
            <a:r>
              <a:rPr lang="en-GB" sz="2000" dirty="0" smtClean="0">
                <a:solidFill>
                  <a:schemeClr val="tx1"/>
                </a:solidFill>
              </a:rPr>
              <a:t>CPU and memory slot size </a:t>
            </a:r>
            <a:r>
              <a:rPr lang="en-GB" sz="2000" dirty="0">
                <a:solidFill>
                  <a:schemeClr val="tx1"/>
                </a:solidFill>
              </a:rPr>
              <a:t>by obtaining the </a:t>
            </a:r>
            <a:r>
              <a:rPr lang="en-GB" sz="2000" dirty="0" smtClean="0">
                <a:solidFill>
                  <a:schemeClr val="tx1"/>
                </a:solidFill>
              </a:rPr>
              <a:t>largest CPU and memory reservation </a:t>
            </a:r>
            <a:r>
              <a:rPr lang="en-GB" sz="2000" dirty="0">
                <a:solidFill>
                  <a:schemeClr val="tx1"/>
                </a:solidFill>
              </a:rPr>
              <a:t>of each powered-on virtual </a:t>
            </a:r>
            <a:r>
              <a:rPr lang="en-GB" sz="2000" dirty="0" smtClean="0">
                <a:solidFill>
                  <a:schemeClr val="tx1"/>
                </a:solidFill>
              </a:rPr>
              <a:t>machine.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10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577" y="1628800"/>
            <a:ext cx="40821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000" y="1628800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788" y="1628800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830" y="1628800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768" y="1628800"/>
            <a:ext cx="408217" cy="4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echte verbindingslijn met pijl 10"/>
          <p:cNvCxnSpPr/>
          <p:nvPr/>
        </p:nvCxnSpPr>
        <p:spPr>
          <a:xfrm>
            <a:off x="1622553" y="1628800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395536" y="1809690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512 MHz</a:t>
            </a:r>
          </a:p>
          <a:p>
            <a:r>
              <a:rPr lang="en-GB" dirty="0" smtClean="0"/>
              <a:t>1093 MB</a:t>
            </a:r>
            <a:endParaRPr lang="en-GB" dirty="0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2486649" y="1628800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3278737" y="1628800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4142833" y="1628800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4934921" y="1628800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Afgeronde rechthoek 16"/>
          <p:cNvSpPr/>
          <p:nvPr/>
        </p:nvSpPr>
        <p:spPr>
          <a:xfrm>
            <a:off x="2616000" y="1628800"/>
            <a:ext cx="408217" cy="10081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fgeronde rechthoek 17"/>
          <p:cNvSpPr/>
          <p:nvPr/>
        </p:nvSpPr>
        <p:spPr>
          <a:xfrm>
            <a:off x="3443788" y="1617762"/>
            <a:ext cx="408217" cy="10081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fgeronde rechthoek 18"/>
          <p:cNvSpPr/>
          <p:nvPr/>
        </p:nvSpPr>
        <p:spPr>
          <a:xfrm>
            <a:off x="4275830" y="1617762"/>
            <a:ext cx="408217" cy="10081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fgeronde rechthoek 19"/>
          <p:cNvSpPr/>
          <p:nvPr/>
        </p:nvSpPr>
        <p:spPr>
          <a:xfrm>
            <a:off x="5102768" y="1617762"/>
            <a:ext cx="408217" cy="100811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kstvak 20"/>
          <p:cNvSpPr txBox="1"/>
          <p:nvPr/>
        </p:nvSpPr>
        <p:spPr>
          <a:xfrm>
            <a:off x="1766569" y="12594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VM1</a:t>
            </a:r>
            <a:endParaRPr lang="en-GB" dirty="0"/>
          </a:p>
        </p:txBody>
      </p:sp>
      <p:sp>
        <p:nvSpPr>
          <p:cNvPr id="22" name="Tekstvak 21"/>
          <p:cNvSpPr txBox="1"/>
          <p:nvPr/>
        </p:nvSpPr>
        <p:spPr>
          <a:xfrm>
            <a:off x="2486649" y="126876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VM2</a:t>
            </a:r>
            <a:endParaRPr lang="en-GB" dirty="0"/>
          </a:p>
        </p:txBody>
      </p:sp>
      <p:sp>
        <p:nvSpPr>
          <p:cNvPr id="23" name="Tekstvak 22"/>
          <p:cNvSpPr txBox="1"/>
          <p:nvPr/>
        </p:nvSpPr>
        <p:spPr>
          <a:xfrm>
            <a:off x="3332745" y="126876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VM3</a:t>
            </a:r>
            <a:endParaRPr lang="en-GB" dirty="0"/>
          </a:p>
        </p:txBody>
      </p:sp>
      <p:sp>
        <p:nvSpPr>
          <p:cNvPr id="24" name="Tekstvak 23"/>
          <p:cNvSpPr txBox="1"/>
          <p:nvPr/>
        </p:nvSpPr>
        <p:spPr>
          <a:xfrm>
            <a:off x="4180526" y="126876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VM4</a:t>
            </a:r>
            <a:endParaRPr lang="en-GB" dirty="0"/>
          </a:p>
        </p:txBody>
      </p:sp>
      <p:sp>
        <p:nvSpPr>
          <p:cNvPr id="25" name="Tekstvak 24"/>
          <p:cNvSpPr txBox="1"/>
          <p:nvPr/>
        </p:nvSpPr>
        <p:spPr>
          <a:xfrm>
            <a:off x="4934921" y="126876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VM…n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97" y="3313137"/>
            <a:ext cx="3152775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 advanced settings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4077072"/>
            <a:ext cx="3456384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err="1" smtClean="0">
                <a:solidFill>
                  <a:schemeClr val="tx1"/>
                </a:solidFill>
              </a:rPr>
              <a:t>das.slotcpuinmhz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err="1" smtClean="0">
                <a:solidFill>
                  <a:schemeClr val="tx1"/>
                </a:solidFill>
              </a:rPr>
              <a:t>das.vmcpuminmhz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15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935" y="1484784"/>
            <a:ext cx="408217" cy="142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fgeronde rechthoek 4"/>
          <p:cNvSpPr/>
          <p:nvPr/>
        </p:nvSpPr>
        <p:spPr>
          <a:xfrm>
            <a:off x="5347048" y="1986512"/>
            <a:ext cx="408217" cy="92826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6499176" y="1556792"/>
            <a:ext cx="0" cy="13579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6499176" y="1986512"/>
            <a:ext cx="232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Memory reservation</a:t>
            </a:r>
            <a:endParaRPr lang="en-GB" sz="2000" dirty="0"/>
          </a:p>
        </p:txBody>
      </p:sp>
      <p:pic>
        <p:nvPicPr>
          <p:cNvPr id="8" name="Picture 15" descr="ICON_VM_basic_flat_R2_Q4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935" y="3645024"/>
            <a:ext cx="408217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fgeronde rechthoek 8"/>
          <p:cNvSpPr/>
          <p:nvPr/>
        </p:nvSpPr>
        <p:spPr>
          <a:xfrm>
            <a:off x="5370879" y="4293096"/>
            <a:ext cx="408217" cy="111612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6499176" y="3717032"/>
            <a:ext cx="0" cy="1692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499176" y="4480953"/>
            <a:ext cx="232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CPU reservation</a:t>
            </a:r>
            <a:endParaRPr lang="en-GB" sz="2000" dirty="0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3330824" y="1986512"/>
            <a:ext cx="2016224" cy="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3955065" y="2348880"/>
            <a:ext cx="13919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3354655" y="4293096"/>
            <a:ext cx="2016224" cy="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3474840" y="4725144"/>
            <a:ext cx="18960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H="1">
            <a:off x="5370880" y="4725144"/>
            <a:ext cx="91227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 flipH="1">
            <a:off x="5340387" y="1988840"/>
            <a:ext cx="94276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flipH="1">
            <a:off x="5340386" y="2348880"/>
            <a:ext cx="94276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flipH="1">
            <a:off x="5347049" y="4293096"/>
            <a:ext cx="936103" cy="23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5281405" y="2647945"/>
            <a:ext cx="582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SLOT</a:t>
            </a:r>
            <a:endParaRPr lang="en-GB" sz="1200" dirty="0"/>
          </a:p>
        </p:txBody>
      </p:sp>
      <p:sp>
        <p:nvSpPr>
          <p:cNvPr id="37" name="Tekstvak 36"/>
          <p:cNvSpPr txBox="1"/>
          <p:nvPr/>
        </p:nvSpPr>
        <p:spPr>
          <a:xfrm>
            <a:off x="5292079" y="5157192"/>
            <a:ext cx="60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SLOT</a:t>
            </a:r>
            <a:endParaRPr lang="en-GB" sz="1200" dirty="0"/>
          </a:p>
        </p:txBody>
      </p:sp>
      <p:sp>
        <p:nvSpPr>
          <p:cNvPr id="12" name="Rechthoek 11"/>
          <p:cNvSpPr/>
          <p:nvPr/>
        </p:nvSpPr>
        <p:spPr>
          <a:xfrm>
            <a:off x="539552" y="1832624"/>
            <a:ext cx="3415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err="1" smtClean="0"/>
              <a:t>das.slotmeminmb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 smtClean="0"/>
              <a:t>das.vmmemoryminmb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86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76" y="293896"/>
            <a:ext cx="7543800" cy="8556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Specify a fixed slot size explicitly</a:t>
            </a:r>
            <a:endParaRPr lang="en-GB" dirty="0"/>
          </a:p>
        </p:txBody>
      </p:sp>
      <p:sp>
        <p:nvSpPr>
          <p:cNvPr id="5" name="Afgeronde rechthoek 4"/>
          <p:cNvSpPr/>
          <p:nvPr/>
        </p:nvSpPr>
        <p:spPr>
          <a:xfrm>
            <a:off x="5004048" y="4365104"/>
            <a:ext cx="2520280" cy="108012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" y="1340768"/>
            <a:ext cx="8273091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5"/>
          <p:cNvSpPr/>
          <p:nvPr/>
        </p:nvSpPr>
        <p:spPr>
          <a:xfrm>
            <a:off x="4355976" y="3429000"/>
            <a:ext cx="4248472" cy="187220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50</TotalTime>
  <Words>780</Words>
  <Application>Microsoft Macintosh PowerPoint</Application>
  <PresentationFormat>On-screen Show (4:3)</PresentationFormat>
  <Paragraphs>138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 Pop</vt:lpstr>
      <vt:lpstr>VMware HA Deep Dive </vt:lpstr>
      <vt:lpstr>Module 1</vt:lpstr>
      <vt:lpstr>Most Configured Admission Control Policy</vt:lpstr>
      <vt:lpstr>Enabling VMware High Availability</vt:lpstr>
      <vt:lpstr>Host Failures a Cluster Tolerates </vt:lpstr>
      <vt:lpstr>Default minimum Slot size</vt:lpstr>
      <vt:lpstr>Slot size based on reservation</vt:lpstr>
      <vt:lpstr>HA advanced settings</vt:lpstr>
      <vt:lpstr>Specify a fixed slot size explicitly</vt:lpstr>
      <vt:lpstr>VMs requiring multiple slots</vt:lpstr>
      <vt:lpstr>Fragmented failover capacity</vt:lpstr>
      <vt:lpstr>Worst case scenario </vt:lpstr>
      <vt:lpstr>Keep hosts the same size</vt:lpstr>
      <vt:lpstr>Percentage of Cluster Resources Reserved</vt:lpstr>
      <vt:lpstr>Percentage reserved as failover capacity</vt:lpstr>
      <vt:lpstr>Admission control based on reservations</vt:lpstr>
      <vt:lpstr>Computing the Current Failover Capacity</vt:lpstr>
      <vt:lpstr>Resources Reserved is not Utilization</vt:lpstr>
      <vt:lpstr>Percentage reserved advanced setting</vt:lpstr>
      <vt:lpstr>What about the web client</vt:lpstr>
      <vt:lpstr>Specify Failover Hosts Admission Control Policy</vt:lpstr>
      <vt:lpstr>Specify Failover Hosts Admission Control Policy</vt:lpstr>
      <vt:lpstr>The failover host</vt:lpstr>
      <vt:lpstr>Status of the Current Failover Hosts</vt:lpstr>
      <vt:lpstr>Conclusions</vt:lpstr>
      <vt:lpstr>Module 2</vt:lpstr>
      <vt:lpstr>Datastore heartbeats host-X-hb </vt:lpstr>
      <vt:lpstr>Datastore heartbeats host-X-poweron</vt:lpstr>
      <vt:lpstr>The slave does not respond </vt:lpstr>
      <vt:lpstr>The Laboratory</vt:lpstr>
      <vt:lpstr>Conclusions</vt:lpstr>
      <vt:lpstr>VMworldTV</vt:lpstr>
    </vt:vector>
  </TitlesOfParts>
  <Company>NTPRO.NL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VMware HA Deep-Dive </dc:title>
  <dc:creator>Eric Sloof</dc:creator>
  <cp:lastModifiedBy>Eric Sloof</cp:lastModifiedBy>
  <cp:revision>5</cp:revision>
  <dcterms:created xsi:type="dcterms:W3CDTF">2013-01-20T19:38:46Z</dcterms:created>
  <dcterms:modified xsi:type="dcterms:W3CDTF">2013-01-20T20:35:57Z</dcterms:modified>
</cp:coreProperties>
</file>